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sldIdLst>
    <p:sldId id="272" r:id="rId3"/>
    <p:sldId id="370" r:id="rId4"/>
    <p:sldId id="344" r:id="rId5"/>
    <p:sldId id="350" r:id="rId6"/>
    <p:sldId id="293" r:id="rId7"/>
    <p:sldId id="305" r:id="rId8"/>
    <p:sldId id="321" r:id="rId9"/>
    <p:sldId id="324" r:id="rId10"/>
    <p:sldId id="346" r:id="rId11"/>
    <p:sldId id="315" r:id="rId12"/>
    <p:sldId id="340" r:id="rId13"/>
    <p:sldId id="343" r:id="rId14"/>
    <p:sldId id="352" r:id="rId15"/>
    <p:sldId id="353" r:id="rId16"/>
    <p:sldId id="342" r:id="rId17"/>
    <p:sldId id="363" r:id="rId18"/>
    <p:sldId id="364" r:id="rId19"/>
    <p:sldId id="345" r:id="rId20"/>
    <p:sldId id="325" r:id="rId21"/>
    <p:sldId id="339" r:id="rId22"/>
    <p:sldId id="328" r:id="rId23"/>
    <p:sldId id="329" r:id="rId24"/>
    <p:sldId id="330" r:id="rId25"/>
    <p:sldId id="331" r:id="rId26"/>
    <p:sldId id="333" r:id="rId27"/>
    <p:sldId id="332" r:id="rId28"/>
    <p:sldId id="334" r:id="rId29"/>
    <p:sldId id="354" r:id="rId30"/>
    <p:sldId id="355" r:id="rId31"/>
    <p:sldId id="356" r:id="rId32"/>
    <p:sldId id="338" r:id="rId33"/>
    <p:sldId id="357" r:id="rId34"/>
    <p:sldId id="358" r:id="rId35"/>
    <p:sldId id="359" r:id="rId36"/>
    <p:sldId id="360" r:id="rId37"/>
    <p:sldId id="361" r:id="rId38"/>
    <p:sldId id="362" r:id="rId39"/>
    <p:sldId id="369" r:id="rId40"/>
    <p:sldId id="320" r:id="rId41"/>
    <p:sldId id="326" r:id="rId42"/>
    <p:sldId id="327" r:id="rId43"/>
    <p:sldId id="349" r:id="rId44"/>
    <p:sldId id="317" r:id="rId45"/>
    <p:sldId id="313" r:id="rId46"/>
    <p:sldId id="300" r:id="rId47"/>
    <p:sldId id="316" r:id="rId48"/>
    <p:sldId id="319" r:id="rId49"/>
    <p:sldId id="323" r:id="rId50"/>
    <p:sldId id="341" r:id="rId51"/>
    <p:sldId id="335" r:id="rId52"/>
    <p:sldId id="336" r:id="rId53"/>
    <p:sldId id="337" r:id="rId54"/>
    <p:sldId id="318" r:id="rId55"/>
    <p:sldId id="314" r:id="rId56"/>
    <p:sldId id="297" r:id="rId57"/>
    <p:sldId id="348" r:id="rId58"/>
    <p:sldId id="347" r:id="rId59"/>
    <p:sldId id="302" r:id="rId60"/>
    <p:sldId id="365" r:id="rId61"/>
    <p:sldId id="367" r:id="rId62"/>
    <p:sldId id="366" r:id="rId63"/>
    <p:sldId id="368" r:id="rId64"/>
    <p:sldId id="312" r:id="rId65"/>
    <p:sldId id="285"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62" autoAdjust="0"/>
    <p:restoredTop sz="94660"/>
  </p:normalViewPr>
  <p:slideViewPr>
    <p:cSldViewPr snapToGrid="0">
      <p:cViewPr varScale="1">
        <p:scale>
          <a:sx n="86" d="100"/>
          <a:sy n="86" d="100"/>
        </p:scale>
        <p:origin x="149"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ый слайд">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28800" y="6132447"/>
            <a:ext cx="8534400" cy="304798"/>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b" anchorCtr="0">
            <a:noAutofit/>
          </a:bodyPr>
          <a:lstStyle>
            <a:lvl1pPr marL="0" indent="0" algn="ctr">
              <a:buNone/>
              <a:defRPr lang="en-US" sz="1400"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a:t>Город, год</a:t>
            </a:r>
            <a:endParaRPr lang="en-US" dirty="0"/>
          </a:p>
        </p:txBody>
      </p:sp>
      <p:pic>
        <p:nvPicPr>
          <p:cNvPr id="4" name="Рисунок 3">
            <a:extLst>
              <a:ext uri="{FF2B5EF4-FFF2-40B4-BE49-F238E27FC236}">
                <a16:creationId xmlns:a16="http://schemas.microsoft.com/office/drawing/2014/main" id="{35CC3762-ABEE-4B98-8C89-65B69C647D2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51074" y="1629000"/>
            <a:ext cx="7689853" cy="3600000"/>
          </a:xfrm>
          <a:prstGeom prst="rect">
            <a:avLst/>
          </a:prstGeom>
        </p:spPr>
      </p:pic>
    </p:spTree>
    <p:extLst>
      <p:ext uri="{BB962C8B-B14F-4D97-AF65-F5344CB8AC3E}">
        <p14:creationId xmlns:p14="http://schemas.microsoft.com/office/powerpoint/2010/main" val="2490372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Три объекта">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7545917" y="2346325"/>
            <a:ext cx="4036483" cy="1885950"/>
          </a:xfrm>
          <a:custGeom>
            <a:avLst/>
            <a:gdLst/>
            <a:ahLst/>
            <a:cxnLst/>
            <a:rect l="l" t="t" r="r" b="b"/>
            <a:pathLst>
              <a:path w="3027362" h="1885950">
                <a:moveTo>
                  <a:pt x="0" y="0"/>
                </a:moveTo>
                <a:lnTo>
                  <a:pt x="3027362" y="0"/>
                </a:lnTo>
                <a:lnTo>
                  <a:pt x="3027362" y="1063625"/>
                </a:lnTo>
                <a:lnTo>
                  <a:pt x="3026362" y="1063625"/>
                </a:lnTo>
                <a:lnTo>
                  <a:pt x="3023015" y="1129917"/>
                </a:lnTo>
                <a:cubicBezTo>
                  <a:pt x="2982765" y="1526260"/>
                  <a:pt x="2667672" y="1841353"/>
                  <a:pt x="2271329" y="1881603"/>
                </a:cubicBezTo>
                <a:lnTo>
                  <a:pt x="2205037" y="1884951"/>
                </a:lnTo>
                <a:lnTo>
                  <a:pt x="2205037" y="1885950"/>
                </a:lnTo>
                <a:lnTo>
                  <a:pt x="0" y="1885950"/>
                </a:lnTo>
                <a:close/>
              </a:path>
            </a:pathLst>
          </a:custGeom>
          <a:ln>
            <a:noFill/>
          </a:ln>
        </p:spPr>
        <p:txBody>
          <a:bodyPr/>
          <a:lstStyle/>
          <a:p>
            <a:r>
              <a:rPr lang="ru-RU"/>
              <a:t>Вставка рисунка</a:t>
            </a:r>
            <a:endParaRPr lang="en-US" dirty="0"/>
          </a:p>
        </p:txBody>
      </p:sp>
      <p:sp>
        <p:nvSpPr>
          <p:cNvPr id="20" name="Picture Placeholder 10"/>
          <p:cNvSpPr>
            <a:spLocks noGrp="1"/>
          </p:cNvSpPr>
          <p:nvPr>
            <p:ph type="pic" sz="quarter" idx="11"/>
          </p:nvPr>
        </p:nvSpPr>
        <p:spPr>
          <a:xfrm>
            <a:off x="7545917" y="4384675"/>
            <a:ext cx="4036483" cy="1885950"/>
          </a:xfrm>
          <a:custGeom>
            <a:avLst/>
            <a:gdLst/>
            <a:ahLst/>
            <a:cxnLst/>
            <a:rect l="l" t="t" r="r" b="b"/>
            <a:pathLst>
              <a:path w="3027362" h="1885950">
                <a:moveTo>
                  <a:pt x="0" y="0"/>
                </a:moveTo>
                <a:lnTo>
                  <a:pt x="3027362" y="0"/>
                </a:lnTo>
                <a:lnTo>
                  <a:pt x="3027362" y="1063625"/>
                </a:lnTo>
                <a:lnTo>
                  <a:pt x="3026362" y="1063625"/>
                </a:lnTo>
                <a:lnTo>
                  <a:pt x="3023015" y="1129917"/>
                </a:lnTo>
                <a:cubicBezTo>
                  <a:pt x="2982765" y="1526260"/>
                  <a:pt x="2667672" y="1841353"/>
                  <a:pt x="2271329" y="1881603"/>
                </a:cubicBezTo>
                <a:lnTo>
                  <a:pt x="2205037" y="1884951"/>
                </a:lnTo>
                <a:lnTo>
                  <a:pt x="2205037" y="1885950"/>
                </a:lnTo>
                <a:lnTo>
                  <a:pt x="0" y="1885950"/>
                </a:lnTo>
                <a:close/>
              </a:path>
            </a:pathLst>
          </a:custGeom>
          <a:ln>
            <a:noFill/>
          </a:ln>
        </p:spPr>
        <p:txBody>
          <a:bodyPr/>
          <a:lstStyle/>
          <a:p>
            <a:r>
              <a:rPr lang="ru-RU"/>
              <a:t>Вставка рисунка</a:t>
            </a:r>
            <a:endParaRPr lang="en-US"/>
          </a:p>
        </p:txBody>
      </p:sp>
      <p:sp>
        <p:nvSpPr>
          <p:cNvPr id="2" name="Title 1"/>
          <p:cNvSpPr>
            <a:spLocks noGrp="1"/>
          </p:cNvSpPr>
          <p:nvPr>
            <p:ph type="title" hasCustomPrompt="1"/>
          </p:nvPr>
        </p:nvSpPr>
        <p:spPr>
          <a:xfrm>
            <a:off x="609600" y="1236664"/>
            <a:ext cx="10972800" cy="827087"/>
          </a:xfrm>
        </p:spPr>
        <p:txBody>
          <a:bodyPr/>
          <a:lstStyle/>
          <a:p>
            <a:r>
              <a:rPr lang="ru-RU" dirty="0"/>
              <a:t>Заголовок</a:t>
            </a:r>
            <a:endParaRPr lang="en-US" dirty="0"/>
          </a:p>
        </p:txBody>
      </p:sp>
      <p:sp>
        <p:nvSpPr>
          <p:cNvPr id="3" name="Нижний колонтитул 2">
            <a:extLst>
              <a:ext uri="{FF2B5EF4-FFF2-40B4-BE49-F238E27FC236}">
                <a16:creationId xmlns:a16="http://schemas.microsoft.com/office/drawing/2014/main" id="{05BA8D95-7735-46FC-9C16-677F9F41E39D}"/>
              </a:ext>
            </a:extLst>
          </p:cNvPr>
          <p:cNvSpPr>
            <a:spLocks noGrp="1"/>
          </p:cNvSpPr>
          <p:nvPr>
            <p:ph type="ftr" sz="quarter" idx="12"/>
          </p:nvPr>
        </p:nvSpPr>
        <p:spPr/>
        <p:txBody>
          <a:bodyPr/>
          <a:lstStyle/>
          <a:p>
            <a:r>
              <a:rPr lang="ru-RU"/>
              <a:t>Название раздела</a:t>
            </a:r>
            <a:endParaRPr lang="ru-RU" dirty="0"/>
          </a:p>
        </p:txBody>
      </p:sp>
      <p:sp>
        <p:nvSpPr>
          <p:cNvPr id="6" name="Объект 5">
            <a:extLst>
              <a:ext uri="{FF2B5EF4-FFF2-40B4-BE49-F238E27FC236}">
                <a16:creationId xmlns:a16="http://schemas.microsoft.com/office/drawing/2014/main" id="{A776F01B-CEB5-4099-86FB-0DB6522A8EBC}"/>
              </a:ext>
            </a:extLst>
          </p:cNvPr>
          <p:cNvSpPr>
            <a:spLocks noGrp="1"/>
          </p:cNvSpPr>
          <p:nvPr>
            <p:ph sz="quarter" idx="13"/>
          </p:nvPr>
        </p:nvSpPr>
        <p:spPr>
          <a:xfrm>
            <a:off x="609600" y="2346325"/>
            <a:ext cx="6691313" cy="3924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092281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0" y="1236510"/>
            <a:ext cx="10972800" cy="827311"/>
          </a:xfrm>
        </p:spPr>
        <p:txBody>
          <a:bodyPr>
            <a:normAutofit/>
          </a:bodyPr>
          <a:lstStyle>
            <a:lvl1pPr>
              <a:defRPr lang="en-US" dirty="0"/>
            </a:lvl1pPr>
          </a:lstStyle>
          <a:p>
            <a:r>
              <a:rPr lang="ru-RU" dirty="0"/>
              <a:t>Заголовок</a:t>
            </a:r>
            <a:endParaRPr lang="en-US" dirty="0"/>
          </a:p>
        </p:txBody>
      </p:sp>
      <p:sp>
        <p:nvSpPr>
          <p:cNvPr id="16" name="Picture Placeholder 10"/>
          <p:cNvSpPr>
            <a:spLocks noGrp="1"/>
          </p:cNvSpPr>
          <p:nvPr>
            <p:ph type="pic" sz="quarter" idx="13"/>
          </p:nvPr>
        </p:nvSpPr>
        <p:spPr>
          <a:xfrm>
            <a:off x="609601"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18" name="Picture Placeholder 10"/>
          <p:cNvSpPr>
            <a:spLocks noGrp="1"/>
          </p:cNvSpPr>
          <p:nvPr>
            <p:ph type="pic" sz="quarter" idx="15"/>
          </p:nvPr>
        </p:nvSpPr>
        <p:spPr>
          <a:xfrm>
            <a:off x="4368198"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19" name="Picture Placeholder 10"/>
          <p:cNvSpPr>
            <a:spLocks noGrp="1"/>
          </p:cNvSpPr>
          <p:nvPr>
            <p:ph type="pic" sz="quarter" idx="16"/>
          </p:nvPr>
        </p:nvSpPr>
        <p:spPr>
          <a:xfrm>
            <a:off x="8130557"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20" name="Picture Placeholder 10"/>
          <p:cNvSpPr>
            <a:spLocks noGrp="1"/>
          </p:cNvSpPr>
          <p:nvPr>
            <p:ph type="pic" sz="quarter" idx="17"/>
          </p:nvPr>
        </p:nvSpPr>
        <p:spPr>
          <a:xfrm>
            <a:off x="609601" y="443211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21" name="Picture Placeholder 10"/>
          <p:cNvSpPr>
            <a:spLocks noGrp="1"/>
          </p:cNvSpPr>
          <p:nvPr>
            <p:ph type="pic" sz="quarter" idx="18"/>
          </p:nvPr>
        </p:nvSpPr>
        <p:spPr>
          <a:xfrm>
            <a:off x="4368198" y="443211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22" name="Picture Placeholder 10"/>
          <p:cNvSpPr>
            <a:spLocks noGrp="1"/>
          </p:cNvSpPr>
          <p:nvPr>
            <p:ph type="pic" sz="quarter" idx="19"/>
          </p:nvPr>
        </p:nvSpPr>
        <p:spPr>
          <a:xfrm>
            <a:off x="8130557" y="443211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25" name="Text Placeholder 24"/>
          <p:cNvSpPr>
            <a:spLocks noGrp="1"/>
          </p:cNvSpPr>
          <p:nvPr>
            <p:ph type="body" sz="quarter" idx="20" hasCustomPrompt="1"/>
          </p:nvPr>
        </p:nvSpPr>
        <p:spPr>
          <a:xfrm>
            <a:off x="609601"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6" name="Text Placeholder 24"/>
          <p:cNvSpPr>
            <a:spLocks noGrp="1"/>
          </p:cNvSpPr>
          <p:nvPr>
            <p:ph type="body" sz="quarter" idx="21" hasCustomPrompt="1"/>
          </p:nvPr>
        </p:nvSpPr>
        <p:spPr>
          <a:xfrm>
            <a:off x="4367758"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7" name="Text Placeholder 24"/>
          <p:cNvSpPr>
            <a:spLocks noGrp="1"/>
          </p:cNvSpPr>
          <p:nvPr>
            <p:ph type="body" sz="quarter" idx="22" hasCustomPrompt="1"/>
          </p:nvPr>
        </p:nvSpPr>
        <p:spPr>
          <a:xfrm>
            <a:off x="8114274"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8" name="Text Placeholder 24"/>
          <p:cNvSpPr>
            <a:spLocks noGrp="1"/>
          </p:cNvSpPr>
          <p:nvPr>
            <p:ph type="body" sz="quarter" idx="23" hasCustomPrompt="1"/>
          </p:nvPr>
        </p:nvSpPr>
        <p:spPr>
          <a:xfrm>
            <a:off x="609601" y="5963684"/>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9" name="Text Placeholder 24"/>
          <p:cNvSpPr>
            <a:spLocks noGrp="1"/>
          </p:cNvSpPr>
          <p:nvPr>
            <p:ph type="body" sz="quarter" idx="24" hasCustomPrompt="1"/>
          </p:nvPr>
        </p:nvSpPr>
        <p:spPr>
          <a:xfrm>
            <a:off x="4367758" y="5963684"/>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30" name="Text Placeholder 24"/>
          <p:cNvSpPr>
            <a:spLocks noGrp="1"/>
          </p:cNvSpPr>
          <p:nvPr>
            <p:ph type="body" sz="quarter" idx="25" hasCustomPrompt="1"/>
          </p:nvPr>
        </p:nvSpPr>
        <p:spPr>
          <a:xfrm>
            <a:off x="8114274" y="5963684"/>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 name="Нижний колонтитул 1">
            <a:extLst>
              <a:ext uri="{FF2B5EF4-FFF2-40B4-BE49-F238E27FC236}">
                <a16:creationId xmlns:a16="http://schemas.microsoft.com/office/drawing/2014/main" id="{B2748EE8-DF71-465A-8F06-9B05A0B7A891}"/>
              </a:ext>
            </a:extLst>
          </p:cNvPr>
          <p:cNvSpPr>
            <a:spLocks noGrp="1"/>
          </p:cNvSpPr>
          <p:nvPr>
            <p:ph type="ftr" sz="quarter" idx="26"/>
          </p:nvPr>
        </p:nvSpPr>
        <p:spPr/>
        <p:txBody>
          <a:bodyPr/>
          <a:lstStyle/>
          <a:p>
            <a:r>
              <a:rPr lang="ru-RU"/>
              <a:t>Название раздела</a:t>
            </a:r>
            <a:endParaRPr lang="ru-RU" dirty="0"/>
          </a:p>
        </p:txBody>
      </p:sp>
    </p:spTree>
    <p:extLst>
      <p:ext uri="{BB962C8B-B14F-4D97-AF65-F5344CB8AC3E}">
        <p14:creationId xmlns:p14="http://schemas.microsoft.com/office/powerpoint/2010/main" val="2349986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Рисунок с подписью 2">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09600" y="1236510"/>
            <a:ext cx="10972800" cy="827311"/>
          </a:xfrm>
        </p:spPr>
        <p:txBody>
          <a:bodyPr>
            <a:normAutofit/>
          </a:bodyPr>
          <a:lstStyle>
            <a:lvl1pPr>
              <a:defRPr lang="en-US" dirty="0"/>
            </a:lvl1pPr>
          </a:lstStyle>
          <a:p>
            <a:r>
              <a:rPr lang="ru-RU" dirty="0"/>
              <a:t>Заголовок</a:t>
            </a:r>
            <a:endParaRPr lang="en-US" dirty="0"/>
          </a:p>
        </p:txBody>
      </p:sp>
      <p:sp>
        <p:nvSpPr>
          <p:cNvPr id="7" name="Picture Placeholder 10"/>
          <p:cNvSpPr>
            <a:spLocks noGrp="1"/>
          </p:cNvSpPr>
          <p:nvPr>
            <p:ph type="pic" sz="quarter" idx="13"/>
          </p:nvPr>
        </p:nvSpPr>
        <p:spPr>
          <a:xfrm>
            <a:off x="609601"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8" name="Picture Placeholder 10"/>
          <p:cNvSpPr>
            <a:spLocks noGrp="1"/>
          </p:cNvSpPr>
          <p:nvPr>
            <p:ph type="pic" sz="quarter" idx="15"/>
          </p:nvPr>
        </p:nvSpPr>
        <p:spPr>
          <a:xfrm>
            <a:off x="4368198"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9" name="Picture Placeholder 10"/>
          <p:cNvSpPr>
            <a:spLocks noGrp="1"/>
          </p:cNvSpPr>
          <p:nvPr>
            <p:ph type="pic" sz="quarter" idx="16"/>
          </p:nvPr>
        </p:nvSpPr>
        <p:spPr>
          <a:xfrm>
            <a:off x="8130557" y="2346325"/>
            <a:ext cx="3451844" cy="1417408"/>
          </a:xfrm>
          <a:prstGeom prst="round1Rect">
            <a:avLst>
              <a:gd name="adj" fmla="val 37649"/>
            </a:avLst>
          </a:prstGeom>
          <a:ln>
            <a:noFill/>
          </a:ln>
        </p:spPr>
        <p:txBody>
          <a:bodyPr/>
          <a:lstStyle>
            <a:lvl1pPr>
              <a:defRPr lang="en-US"/>
            </a:lvl1pPr>
          </a:lstStyle>
          <a:p>
            <a:r>
              <a:rPr lang="ru-RU"/>
              <a:t>Вставка рисунка</a:t>
            </a:r>
            <a:endParaRPr lang="en-US"/>
          </a:p>
        </p:txBody>
      </p:sp>
      <p:sp>
        <p:nvSpPr>
          <p:cNvPr id="13" name="Text Placeholder 24"/>
          <p:cNvSpPr>
            <a:spLocks noGrp="1"/>
          </p:cNvSpPr>
          <p:nvPr>
            <p:ph type="body" sz="quarter" idx="20" hasCustomPrompt="1"/>
          </p:nvPr>
        </p:nvSpPr>
        <p:spPr>
          <a:xfrm>
            <a:off x="609601"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14" name="Text Placeholder 24"/>
          <p:cNvSpPr>
            <a:spLocks noGrp="1"/>
          </p:cNvSpPr>
          <p:nvPr>
            <p:ph type="body" sz="quarter" idx="21" hasCustomPrompt="1"/>
          </p:nvPr>
        </p:nvSpPr>
        <p:spPr>
          <a:xfrm>
            <a:off x="4367758"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15" name="Text Placeholder 24"/>
          <p:cNvSpPr>
            <a:spLocks noGrp="1"/>
          </p:cNvSpPr>
          <p:nvPr>
            <p:ph type="body" sz="quarter" idx="22" hasCustomPrompt="1"/>
          </p:nvPr>
        </p:nvSpPr>
        <p:spPr>
          <a:xfrm>
            <a:off x="8114274" y="3865563"/>
            <a:ext cx="3452284" cy="358775"/>
          </a:xfrm>
        </p:spPr>
        <p:txBody>
          <a:bodyPr>
            <a:noAutofit/>
          </a:bodyPr>
          <a:lstStyle>
            <a:lvl1pPr marL="0" indent="0">
              <a:buFont typeface="Arial"/>
              <a:buNone/>
              <a:defRPr lang="en-US" sz="1600" dirty="0"/>
            </a:lvl1pPr>
          </a:lstStyle>
          <a:p>
            <a:pPr lvl="0"/>
            <a:r>
              <a:rPr lang="ru-RU" dirty="0"/>
              <a:t>Подпись</a:t>
            </a:r>
            <a:endParaRPr lang="en-US" dirty="0"/>
          </a:p>
        </p:txBody>
      </p:sp>
      <p:sp>
        <p:nvSpPr>
          <p:cNvPr id="2" name="Нижний колонтитул 1">
            <a:extLst>
              <a:ext uri="{FF2B5EF4-FFF2-40B4-BE49-F238E27FC236}">
                <a16:creationId xmlns:a16="http://schemas.microsoft.com/office/drawing/2014/main" id="{C360FB18-3D53-4F80-8F0E-D7BB0AB67B17}"/>
              </a:ext>
            </a:extLst>
          </p:cNvPr>
          <p:cNvSpPr>
            <a:spLocks noGrp="1"/>
          </p:cNvSpPr>
          <p:nvPr>
            <p:ph type="ftr" sz="quarter" idx="23"/>
          </p:nvPr>
        </p:nvSpPr>
        <p:spPr/>
        <p:txBody>
          <a:bodyPr/>
          <a:lstStyle/>
          <a:p>
            <a:r>
              <a:rPr lang="ru-RU"/>
              <a:t>Название раздела</a:t>
            </a:r>
            <a:endParaRPr lang="ru-RU" dirty="0"/>
          </a:p>
        </p:txBody>
      </p:sp>
      <p:sp>
        <p:nvSpPr>
          <p:cNvPr id="17" name="Объект 6">
            <a:extLst>
              <a:ext uri="{FF2B5EF4-FFF2-40B4-BE49-F238E27FC236}">
                <a16:creationId xmlns:a16="http://schemas.microsoft.com/office/drawing/2014/main" id="{122D94C1-29FE-4630-90C2-5AB106F48269}"/>
              </a:ext>
            </a:extLst>
          </p:cNvPr>
          <p:cNvSpPr>
            <a:spLocks noGrp="1"/>
          </p:cNvSpPr>
          <p:nvPr>
            <p:ph sz="quarter" idx="11"/>
          </p:nvPr>
        </p:nvSpPr>
        <p:spPr>
          <a:xfrm>
            <a:off x="609599" y="4426297"/>
            <a:ext cx="5374357" cy="1699867"/>
          </a:xfrm>
        </p:spPr>
        <p:txBody>
          <a:bodyPr>
            <a:normAutofit/>
          </a:bodyPr>
          <a:lstStyle>
            <a:lvl1pPr>
              <a:defRPr sz="2000"/>
            </a:lvl1pPr>
            <a:lvl2pPr>
              <a:defRPr sz="1800"/>
            </a:lvl2pPr>
            <a:lvl3pPr>
              <a:defRPr sz="1600"/>
            </a:lvl3pPr>
            <a:lvl4pPr>
              <a:defRPr sz="14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18" name="Объект 6">
            <a:extLst>
              <a:ext uri="{FF2B5EF4-FFF2-40B4-BE49-F238E27FC236}">
                <a16:creationId xmlns:a16="http://schemas.microsoft.com/office/drawing/2014/main" id="{0E03509B-601B-49BB-A89B-234233565451}"/>
              </a:ext>
            </a:extLst>
          </p:cNvPr>
          <p:cNvSpPr>
            <a:spLocks noGrp="1"/>
          </p:cNvSpPr>
          <p:nvPr>
            <p:ph sz="quarter" idx="12"/>
          </p:nvPr>
        </p:nvSpPr>
        <p:spPr>
          <a:xfrm>
            <a:off x="6208046" y="4426297"/>
            <a:ext cx="5374357" cy="1699867"/>
          </a:xfrm>
        </p:spPr>
        <p:txBody>
          <a:bodyPr>
            <a:normAutofit/>
          </a:bodyPr>
          <a:lstStyle>
            <a:lvl1pPr>
              <a:defRPr sz="2000"/>
            </a:lvl1pPr>
            <a:lvl2pPr>
              <a:defRPr sz="1800"/>
            </a:lvl2pPr>
            <a:lvl3pPr>
              <a:defRPr sz="1600"/>
            </a:lvl3pPr>
            <a:lvl4pPr>
              <a:defRPr sz="14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216303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Объект с подписью">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09600" y="1236510"/>
            <a:ext cx="10972800" cy="827311"/>
          </a:xfrm>
        </p:spPr>
        <p:txBody>
          <a:bodyPr>
            <a:normAutofit/>
          </a:bodyPr>
          <a:lstStyle>
            <a:lvl1pPr>
              <a:defRPr lang="en-US" dirty="0"/>
            </a:lvl1pPr>
          </a:lstStyle>
          <a:p>
            <a:r>
              <a:rPr lang="ru-RU" dirty="0"/>
              <a:t>Заголовок</a:t>
            </a:r>
            <a:endParaRPr lang="en-US" dirty="0"/>
          </a:p>
        </p:txBody>
      </p:sp>
      <p:sp>
        <p:nvSpPr>
          <p:cNvPr id="18" name="Picture Placeholder 10"/>
          <p:cNvSpPr>
            <a:spLocks noGrp="1"/>
          </p:cNvSpPr>
          <p:nvPr>
            <p:ph type="pic" sz="quarter" idx="11"/>
          </p:nvPr>
        </p:nvSpPr>
        <p:spPr>
          <a:xfrm>
            <a:off x="7545918" y="2360173"/>
            <a:ext cx="4048753" cy="3892048"/>
          </a:xfrm>
          <a:custGeom>
            <a:avLst/>
            <a:gdLst>
              <a:gd name="connsiteX0" fmla="*/ 0 w 3027362"/>
              <a:gd name="connsiteY0" fmla="*/ 0 h 1885950"/>
              <a:gd name="connsiteX1" fmla="*/ 2528981 w 3027362"/>
              <a:gd name="connsiteY1" fmla="*/ 0 h 1885950"/>
              <a:gd name="connsiteX2" fmla="*/ 3027362 w 3027362"/>
              <a:gd name="connsiteY2" fmla="*/ 498381 h 1885950"/>
              <a:gd name="connsiteX3" fmla="*/ 3027362 w 3027362"/>
              <a:gd name="connsiteY3" fmla="*/ 1885950 h 1885950"/>
              <a:gd name="connsiteX4" fmla="*/ 0 w 3027362"/>
              <a:gd name="connsiteY4" fmla="*/ 1885950 h 1885950"/>
              <a:gd name="connsiteX5" fmla="*/ 0 w 3027362"/>
              <a:gd name="connsiteY5" fmla="*/ 0 h 1885950"/>
              <a:gd name="connsiteX0" fmla="*/ 0 w 3036565"/>
              <a:gd name="connsiteY0" fmla="*/ 0 h 3892048"/>
              <a:gd name="connsiteX1" fmla="*/ 2528981 w 3036565"/>
              <a:gd name="connsiteY1" fmla="*/ 0 h 3892048"/>
              <a:gd name="connsiteX2" fmla="*/ 3027362 w 3036565"/>
              <a:gd name="connsiteY2" fmla="*/ 498381 h 3892048"/>
              <a:gd name="connsiteX3" fmla="*/ 3036565 w 3036565"/>
              <a:gd name="connsiteY3" fmla="*/ 3892048 h 3892048"/>
              <a:gd name="connsiteX4" fmla="*/ 0 w 3036565"/>
              <a:gd name="connsiteY4" fmla="*/ 1885950 h 3892048"/>
              <a:gd name="connsiteX5" fmla="*/ 0 w 3036565"/>
              <a:gd name="connsiteY5" fmla="*/ 0 h 3892048"/>
              <a:gd name="connsiteX0" fmla="*/ 0 w 3036565"/>
              <a:gd name="connsiteY0" fmla="*/ 0 h 3892048"/>
              <a:gd name="connsiteX1" fmla="*/ 2528981 w 3036565"/>
              <a:gd name="connsiteY1" fmla="*/ 0 h 3892048"/>
              <a:gd name="connsiteX2" fmla="*/ 3027362 w 3036565"/>
              <a:gd name="connsiteY2" fmla="*/ 498381 h 3892048"/>
              <a:gd name="connsiteX3" fmla="*/ 3036565 w 3036565"/>
              <a:gd name="connsiteY3" fmla="*/ 3892048 h 3892048"/>
              <a:gd name="connsiteX4" fmla="*/ 9203 w 3036565"/>
              <a:gd name="connsiteY4" fmla="*/ 3892047 h 3892048"/>
              <a:gd name="connsiteX5" fmla="*/ 0 w 3036565"/>
              <a:gd name="connsiteY5" fmla="*/ 0 h 389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6565" h="3892048">
                <a:moveTo>
                  <a:pt x="0" y="0"/>
                </a:moveTo>
                <a:lnTo>
                  <a:pt x="2528981" y="0"/>
                </a:lnTo>
                <a:cubicBezTo>
                  <a:pt x="2804229" y="0"/>
                  <a:pt x="3027362" y="223133"/>
                  <a:pt x="3027362" y="498381"/>
                </a:cubicBezTo>
                <a:cubicBezTo>
                  <a:pt x="3030430" y="1629603"/>
                  <a:pt x="3033497" y="2760826"/>
                  <a:pt x="3036565" y="3892048"/>
                </a:cubicBezTo>
                <a:lnTo>
                  <a:pt x="9203" y="3892047"/>
                </a:lnTo>
                <a:cubicBezTo>
                  <a:pt x="6135" y="2594698"/>
                  <a:pt x="3068" y="1297349"/>
                  <a:pt x="0" y="0"/>
                </a:cubicBezTo>
                <a:close/>
              </a:path>
            </a:pathLst>
          </a:custGeom>
          <a:ln>
            <a:noFill/>
          </a:ln>
        </p:spPr>
        <p:txBody>
          <a:bodyPr/>
          <a:lstStyle>
            <a:lvl1pPr>
              <a:defRPr lang="en-US"/>
            </a:lvl1pPr>
          </a:lstStyle>
          <a:p>
            <a:r>
              <a:rPr lang="ru-RU"/>
              <a:t>Вставка рисунка</a:t>
            </a:r>
            <a:endParaRPr lang="en-US"/>
          </a:p>
        </p:txBody>
      </p:sp>
      <p:sp>
        <p:nvSpPr>
          <p:cNvPr id="3" name="Объект 2">
            <a:extLst>
              <a:ext uri="{FF2B5EF4-FFF2-40B4-BE49-F238E27FC236}">
                <a16:creationId xmlns:a16="http://schemas.microsoft.com/office/drawing/2014/main" id="{D3EF96E6-8A7C-4C39-B7DA-6C320FCA51AF}"/>
              </a:ext>
            </a:extLst>
          </p:cNvPr>
          <p:cNvSpPr>
            <a:spLocks noGrp="1"/>
          </p:cNvSpPr>
          <p:nvPr>
            <p:ph sz="quarter" idx="12"/>
          </p:nvPr>
        </p:nvSpPr>
        <p:spPr>
          <a:xfrm>
            <a:off x="609600" y="2325688"/>
            <a:ext cx="6705600" cy="39258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3">
            <a:extLst>
              <a:ext uri="{FF2B5EF4-FFF2-40B4-BE49-F238E27FC236}">
                <a16:creationId xmlns:a16="http://schemas.microsoft.com/office/drawing/2014/main" id="{9B422534-EE83-44A0-B23D-637EBC4355CE}"/>
              </a:ext>
            </a:extLst>
          </p:cNvPr>
          <p:cNvSpPr>
            <a:spLocks noGrp="1"/>
          </p:cNvSpPr>
          <p:nvPr>
            <p:ph type="ftr" sz="quarter" idx="13"/>
          </p:nvPr>
        </p:nvSpPr>
        <p:spPr/>
        <p:txBody>
          <a:bodyPr/>
          <a:lstStyle/>
          <a:p>
            <a:r>
              <a:rPr lang="ru-RU"/>
              <a:t>Название раздела</a:t>
            </a:r>
            <a:endParaRPr lang="ru-RU" dirty="0"/>
          </a:p>
        </p:txBody>
      </p:sp>
    </p:spTree>
    <p:extLst>
      <p:ext uri="{BB962C8B-B14F-4D97-AF65-F5344CB8AC3E}">
        <p14:creationId xmlns:p14="http://schemas.microsoft.com/office/powerpoint/2010/main" val="763795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Пустой слайд">
    <p:spTree>
      <p:nvGrpSpPr>
        <p:cNvPr id="1" name=""/>
        <p:cNvGrpSpPr/>
        <p:nvPr/>
      </p:nvGrpSpPr>
      <p:grpSpPr>
        <a:xfrm>
          <a:off x="0" y="0"/>
          <a:ext cx="0" cy="0"/>
          <a:chOff x="0" y="0"/>
          <a:chExt cx="0" cy="0"/>
        </a:xfrm>
      </p:grpSpPr>
      <p:sp>
        <p:nvSpPr>
          <p:cNvPr id="2" name="Нижний колонтитул 1">
            <a:extLst>
              <a:ext uri="{FF2B5EF4-FFF2-40B4-BE49-F238E27FC236}">
                <a16:creationId xmlns:a16="http://schemas.microsoft.com/office/drawing/2014/main" id="{53DFB209-2F6E-43A7-9BE1-C549DB29D8FE}"/>
              </a:ext>
            </a:extLst>
          </p:cNvPr>
          <p:cNvSpPr>
            <a:spLocks noGrp="1"/>
          </p:cNvSpPr>
          <p:nvPr>
            <p:ph type="ftr" sz="quarter" idx="10"/>
          </p:nvPr>
        </p:nvSpPr>
        <p:spPr/>
        <p:txBody>
          <a:bodyPr/>
          <a:lstStyle/>
          <a:p>
            <a:r>
              <a:rPr lang="ru-RU"/>
              <a:t>Название раздела</a:t>
            </a:r>
            <a:endParaRPr lang="ru-RU" dirty="0"/>
          </a:p>
        </p:txBody>
      </p:sp>
    </p:spTree>
    <p:extLst>
      <p:ext uri="{BB962C8B-B14F-4D97-AF65-F5344CB8AC3E}">
        <p14:creationId xmlns:p14="http://schemas.microsoft.com/office/powerpoint/2010/main" val="3544605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Титульный слайд 2">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28800" y="6132447"/>
            <a:ext cx="8534400" cy="304798"/>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b" anchorCtr="0">
            <a:noAutofit/>
          </a:bodyPr>
          <a:lstStyle>
            <a:lvl1pPr marL="0" indent="0" algn="ctr">
              <a:buNone/>
              <a:defRPr lang="en-US" sz="1400" dirty="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a:t>Город, год</a:t>
            </a:r>
            <a:endParaRPr lang="en-US" dirty="0"/>
          </a:p>
        </p:txBody>
      </p:sp>
      <p:sp>
        <p:nvSpPr>
          <p:cNvPr id="6" name="Title 1"/>
          <p:cNvSpPr>
            <a:spLocks noGrp="1"/>
          </p:cNvSpPr>
          <p:nvPr>
            <p:ph type="title" hasCustomPrompt="1"/>
          </p:nvPr>
        </p:nvSpPr>
        <p:spPr>
          <a:xfrm>
            <a:off x="1828800" y="3428463"/>
            <a:ext cx="8534400" cy="1104339"/>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b">
            <a:noAutofit/>
          </a:bodyPr>
          <a:lstStyle>
            <a:lvl1pPr algn="ctr">
              <a:defRPr lang="en-US" dirty="0"/>
            </a:lvl1pPr>
          </a:lstStyle>
          <a:p>
            <a:r>
              <a:rPr lang="ru-RU" dirty="0"/>
              <a:t>Основной вариант титульного слайда</a:t>
            </a:r>
            <a:endParaRPr lang="en-US" dirty="0"/>
          </a:p>
        </p:txBody>
      </p:sp>
      <p:sp>
        <p:nvSpPr>
          <p:cNvPr id="10" name="Text Placeholder 5"/>
          <p:cNvSpPr>
            <a:spLocks noGrp="1"/>
          </p:cNvSpPr>
          <p:nvPr>
            <p:ph type="body" sz="quarter" idx="10" hasCustomPrompt="1"/>
          </p:nvPr>
        </p:nvSpPr>
        <p:spPr>
          <a:xfrm>
            <a:off x="1828800" y="4849607"/>
            <a:ext cx="8534400" cy="769441"/>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ormAutofit/>
          </a:bodyPr>
          <a:lstStyle>
            <a:lvl1pPr marL="0" indent="0" algn="ctr">
              <a:buFontTx/>
              <a:buNone/>
              <a:defRPr lang="en-US" sz="1800" dirty="0">
                <a:solidFill>
                  <a:schemeClr val="bg1"/>
                </a:solidFill>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ru-RU" dirty="0"/>
              <a:t>Имя и контактные данные автора</a:t>
            </a:r>
            <a:endParaRPr lang="en-US" dirty="0"/>
          </a:p>
        </p:txBody>
      </p:sp>
      <p:pic>
        <p:nvPicPr>
          <p:cNvPr id="7" name="Рисунок 6">
            <a:extLst>
              <a:ext uri="{FF2B5EF4-FFF2-40B4-BE49-F238E27FC236}">
                <a16:creationId xmlns:a16="http://schemas.microsoft.com/office/drawing/2014/main" id="{AD6F4C88-8E99-43B8-B0AD-85F69A4C4FB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51074" y="0"/>
            <a:ext cx="7689853" cy="3600000"/>
          </a:xfrm>
          <a:prstGeom prst="rect">
            <a:avLst/>
          </a:prstGeom>
        </p:spPr>
      </p:pic>
    </p:spTree>
    <p:extLst>
      <p:ext uri="{BB962C8B-B14F-4D97-AF65-F5344CB8AC3E}">
        <p14:creationId xmlns:p14="http://schemas.microsoft.com/office/powerpoint/2010/main" val="206294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Титульный слайд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19591" y="1329895"/>
            <a:ext cx="7953917" cy="1985292"/>
          </a:xfrm>
        </p:spPr>
        <p:txBody>
          <a:bodyPr anchor="b">
            <a:normAutofit/>
          </a:bodyPr>
          <a:lstStyle>
            <a:lvl1pPr>
              <a:defRPr lang="en-US" dirty="0"/>
            </a:lvl1pPr>
          </a:lstStyle>
          <a:p>
            <a:r>
              <a:rPr lang="ru-RU" dirty="0"/>
              <a:t>Второй вариант титульного слайда </a:t>
            </a:r>
            <a:endParaRPr lang="en-US" dirty="0"/>
          </a:p>
        </p:txBody>
      </p:sp>
      <p:sp>
        <p:nvSpPr>
          <p:cNvPr id="6" name="Text Placeholder 5"/>
          <p:cNvSpPr>
            <a:spLocks noGrp="1"/>
          </p:cNvSpPr>
          <p:nvPr>
            <p:ph type="body" sz="quarter" idx="10" hasCustomPrompt="1"/>
          </p:nvPr>
        </p:nvSpPr>
        <p:spPr>
          <a:xfrm>
            <a:off x="1020929" y="3429000"/>
            <a:ext cx="7954433" cy="2203450"/>
          </a:xfrm>
        </p:spPr>
        <p:txBody>
          <a:bodyPr>
            <a:normAutofit/>
          </a:bodyPr>
          <a:lstStyle>
            <a:lvl1pPr marL="0" indent="0" algn="l">
              <a:buFontTx/>
              <a:buNone/>
              <a:defRPr lang="en-US" dirty="0"/>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ru-RU" dirty="0"/>
              <a:t>Имя и контактные данные автора</a:t>
            </a:r>
            <a:endParaRPr lang="en-US" dirty="0"/>
          </a:p>
        </p:txBody>
      </p:sp>
      <p:pic>
        <p:nvPicPr>
          <p:cNvPr id="5" name="Рисунок 4">
            <a:extLst>
              <a:ext uri="{FF2B5EF4-FFF2-40B4-BE49-F238E27FC236}">
                <a16:creationId xmlns:a16="http://schemas.microsoft.com/office/drawing/2014/main" id="{EE3A9EDA-9A7F-4B84-AC2A-94D13760426E}"/>
              </a:ext>
            </a:extLst>
          </p:cNvPr>
          <p:cNvPicPr>
            <a:picLocks noChangeAspect="1"/>
          </p:cNvPicPr>
          <p:nvPr/>
        </p:nvPicPr>
        <p:blipFill>
          <a:blip r:embed="rId2"/>
          <a:stretch>
            <a:fillRect/>
          </a:stretch>
        </p:blipFill>
        <p:spPr>
          <a:xfrm>
            <a:off x="9186921" y="1621969"/>
            <a:ext cx="3005079" cy="5236031"/>
          </a:xfrm>
          <a:prstGeom prst="rect">
            <a:avLst/>
          </a:prstGeom>
        </p:spPr>
      </p:pic>
      <p:pic>
        <p:nvPicPr>
          <p:cNvPr id="4" name="Рисунок 3">
            <a:extLst>
              <a:ext uri="{FF2B5EF4-FFF2-40B4-BE49-F238E27FC236}">
                <a16:creationId xmlns:a16="http://schemas.microsoft.com/office/drawing/2014/main" id="{D6381E81-C7A9-4B73-BBE8-AF543BDCAE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2839969" cy="1329895"/>
          </a:xfrm>
          <a:prstGeom prst="rect">
            <a:avLst/>
          </a:prstGeom>
        </p:spPr>
      </p:pic>
    </p:spTree>
    <p:extLst>
      <p:ext uri="{BB962C8B-B14F-4D97-AF65-F5344CB8AC3E}">
        <p14:creationId xmlns:p14="http://schemas.microsoft.com/office/powerpoint/2010/main" val="2172280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Титульный слайд 4">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0" y="791396"/>
            <a:ext cx="12192000" cy="6066604"/>
          </a:xfrm>
        </p:spPr>
        <p:txBody>
          <a:bodyPr anchor="ctr"/>
          <a:lstStyle>
            <a:lvl1pPr marL="0" indent="0" algn="ctr">
              <a:buNone/>
              <a:defRPr lang="en-US" dirty="0">
                <a:solidFill>
                  <a:schemeClr val="tx1"/>
                </a:solidFill>
              </a:defRPr>
            </a:lvl1pPr>
          </a:lstStyle>
          <a:p>
            <a:r>
              <a:rPr lang="ru-RU" dirty="0"/>
              <a:t>Добавьте свой готовый фон</a:t>
            </a:r>
            <a:endParaRPr lang="en-US" dirty="0"/>
          </a:p>
        </p:txBody>
      </p:sp>
      <p:sp>
        <p:nvSpPr>
          <p:cNvPr id="2" name="Title 1"/>
          <p:cNvSpPr>
            <a:spLocks noGrp="1"/>
          </p:cNvSpPr>
          <p:nvPr>
            <p:ph type="title" hasCustomPrompt="1"/>
          </p:nvPr>
        </p:nvSpPr>
        <p:spPr>
          <a:xfrm>
            <a:off x="990853" y="1236510"/>
            <a:ext cx="3617659" cy="2192491"/>
          </a:xfrm>
        </p:spPr>
        <p:txBody>
          <a:bodyPr anchor="t" anchorCtr="0">
            <a:normAutofit/>
          </a:bodyPr>
          <a:lstStyle>
            <a:lvl1pPr>
              <a:defRPr lang="en-US" dirty="0"/>
            </a:lvl1pPr>
          </a:lstStyle>
          <a:p>
            <a:r>
              <a:rPr lang="ru-RU" dirty="0"/>
              <a:t>Третий вариант титульного слайда</a:t>
            </a:r>
            <a:endParaRPr lang="en-US" dirty="0"/>
          </a:p>
        </p:txBody>
      </p:sp>
      <p:sp>
        <p:nvSpPr>
          <p:cNvPr id="6" name="Rectangle 4">
            <a:extLst>
              <a:ext uri="{FF2B5EF4-FFF2-40B4-BE49-F238E27FC236}">
                <a16:creationId xmlns:a16="http://schemas.microsoft.com/office/drawing/2014/main" id="{EBEC25B7-C3B9-437E-A4F9-DF0A8A8B6DB9}"/>
              </a:ext>
            </a:extLst>
          </p:cNvPr>
          <p:cNvSpPr/>
          <p:nvPr/>
        </p:nvSpPr>
        <p:spPr bwMode="auto">
          <a:xfrm>
            <a:off x="0" y="0"/>
            <a:ext cx="12192000" cy="791396"/>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err="1">
              <a:ln>
                <a:noFill/>
              </a:ln>
              <a:solidFill>
                <a:schemeClr val="bg1"/>
              </a:solidFill>
              <a:effectLst/>
              <a:latin typeface="Verdana" pitchFamily="34" charset="0"/>
            </a:endParaRPr>
          </a:p>
        </p:txBody>
      </p:sp>
      <p:sp>
        <p:nvSpPr>
          <p:cNvPr id="10" name="Текст 9">
            <a:extLst>
              <a:ext uri="{FF2B5EF4-FFF2-40B4-BE49-F238E27FC236}">
                <a16:creationId xmlns:a16="http://schemas.microsoft.com/office/drawing/2014/main" id="{183B911A-2292-447A-BAB1-5860E09C0124}"/>
              </a:ext>
            </a:extLst>
          </p:cNvPr>
          <p:cNvSpPr>
            <a:spLocks noGrp="1"/>
          </p:cNvSpPr>
          <p:nvPr>
            <p:ph type="body" sz="quarter" idx="11" hasCustomPrompt="1"/>
          </p:nvPr>
        </p:nvSpPr>
        <p:spPr>
          <a:xfrm>
            <a:off x="5983288" y="614363"/>
            <a:ext cx="6208712" cy="360362"/>
          </a:xfr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lvl1pPr marL="0" indent="0" algn="r">
              <a:buNone/>
              <a:defRPr sz="1600"/>
            </a:lvl1pPr>
            <a:lvl5pPr marL="1828800" indent="0">
              <a:buNone/>
              <a:defRPr/>
            </a:lvl5pPr>
          </a:lstStyle>
          <a:p>
            <a:r>
              <a:rPr lang="ru-RU" dirty="0"/>
              <a:t>Имя и контактные данные автора</a:t>
            </a:r>
          </a:p>
        </p:txBody>
      </p:sp>
      <p:pic>
        <p:nvPicPr>
          <p:cNvPr id="7" name="Рисунок 6">
            <a:extLst>
              <a:ext uri="{FF2B5EF4-FFF2-40B4-BE49-F238E27FC236}">
                <a16:creationId xmlns:a16="http://schemas.microsoft.com/office/drawing/2014/main" id="{F5F4A113-38EB-4FB0-A5E1-D2045F3AAB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570"/>
            <a:ext cx="1999362" cy="936000"/>
          </a:xfrm>
          <a:prstGeom prst="rect">
            <a:avLst/>
          </a:prstGeom>
        </p:spPr>
      </p:pic>
    </p:spTree>
    <p:extLst>
      <p:ext uri="{BB962C8B-B14F-4D97-AF65-F5344CB8AC3E}">
        <p14:creationId xmlns:p14="http://schemas.microsoft.com/office/powerpoint/2010/main" val="321550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Финал">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609600" y="2680372"/>
            <a:ext cx="10972800" cy="827311"/>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ormAutofit/>
          </a:bodyPr>
          <a:lstStyle>
            <a:lvl1pPr algn="ctr">
              <a:defRPr lang="en-US" dirty="0"/>
            </a:lvl1pPr>
          </a:lstStyle>
          <a:p>
            <a:r>
              <a:rPr lang="ru-RU" dirty="0"/>
              <a:t>Спасибо за внимание!</a:t>
            </a:r>
            <a:endParaRPr lang="en-US" dirty="0"/>
          </a:p>
        </p:txBody>
      </p:sp>
      <p:sp>
        <p:nvSpPr>
          <p:cNvPr id="8" name="Text Placeholder 7"/>
          <p:cNvSpPr>
            <a:spLocks noGrp="1"/>
          </p:cNvSpPr>
          <p:nvPr>
            <p:ph type="body" sz="quarter" idx="10" hasCustomPrompt="1"/>
          </p:nvPr>
        </p:nvSpPr>
        <p:spPr>
          <a:xfrm>
            <a:off x="609600" y="3716939"/>
            <a:ext cx="10972800" cy="792162"/>
          </a:xfr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lstStyle>
            <a:lvl1pPr marL="0" indent="0" algn="ctr">
              <a:buFontTx/>
              <a:buNone/>
              <a:defRPr lang="en-US" dirty="0"/>
            </a:lvl1pPr>
            <a:lvl2pPr marL="457200" indent="0" algn="ctr">
              <a:buFontTx/>
              <a:buNone/>
              <a:defRPr>
                <a:solidFill>
                  <a:srgbClr val="FFFFFF"/>
                </a:solidFill>
              </a:defRPr>
            </a:lvl2pPr>
            <a:lvl3pPr marL="914400" indent="0" algn="ctr">
              <a:buFontTx/>
              <a:buNone/>
              <a:defRPr>
                <a:solidFill>
                  <a:srgbClr val="FFFFFF"/>
                </a:solidFill>
              </a:defRPr>
            </a:lvl3pPr>
            <a:lvl4pPr marL="1371600" indent="0" algn="ctr">
              <a:buFontTx/>
              <a:buNone/>
              <a:defRPr>
                <a:solidFill>
                  <a:srgbClr val="FFFFFF"/>
                </a:solidFill>
              </a:defRPr>
            </a:lvl4pPr>
            <a:lvl5pPr marL="1828800" indent="0" algn="ctr">
              <a:buFontTx/>
              <a:buNone/>
              <a:defRPr>
                <a:solidFill>
                  <a:srgbClr val="FFFFFF"/>
                </a:solidFill>
              </a:defRPr>
            </a:lvl5pPr>
          </a:lstStyle>
          <a:p>
            <a:pPr lvl="0"/>
            <a:r>
              <a:rPr lang="ru-RU" dirty="0"/>
              <a:t>Имя и контактные данные автора</a:t>
            </a:r>
            <a:endParaRPr lang="en-US" dirty="0"/>
          </a:p>
        </p:txBody>
      </p:sp>
      <p:pic>
        <p:nvPicPr>
          <p:cNvPr id="6" name="Рисунок 5">
            <a:extLst>
              <a:ext uri="{FF2B5EF4-FFF2-40B4-BE49-F238E27FC236}">
                <a16:creationId xmlns:a16="http://schemas.microsoft.com/office/drawing/2014/main" id="{3CDED1F4-0330-4511-B293-08D7FE4737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3269" y="0"/>
            <a:ext cx="5725463" cy="2680372"/>
          </a:xfrm>
          <a:prstGeom prst="rect">
            <a:avLst/>
          </a:prstGeom>
        </p:spPr>
      </p:pic>
    </p:spTree>
    <p:extLst>
      <p:ext uri="{BB962C8B-B14F-4D97-AF65-F5344CB8AC3E}">
        <p14:creationId xmlns:p14="http://schemas.microsoft.com/office/powerpoint/2010/main" val="105632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Заголовок раздела">
    <p:spTree>
      <p:nvGrpSpPr>
        <p:cNvPr id="1" name=""/>
        <p:cNvGrpSpPr/>
        <p:nvPr/>
      </p:nvGrpSpPr>
      <p:grpSpPr>
        <a:xfrm>
          <a:off x="0" y="0"/>
          <a:ext cx="0" cy="0"/>
          <a:chOff x="0" y="0"/>
          <a:chExt cx="0" cy="0"/>
        </a:xfrm>
      </p:grpSpPr>
      <p:sp>
        <p:nvSpPr>
          <p:cNvPr id="12" name="Content Placeholder 2"/>
          <p:cNvSpPr>
            <a:spLocks noGrp="1"/>
          </p:cNvSpPr>
          <p:nvPr>
            <p:ph sz="half" idx="1" hasCustomPrompt="1"/>
          </p:nvPr>
        </p:nvSpPr>
        <p:spPr>
          <a:xfrm>
            <a:off x="609600" y="2328177"/>
            <a:ext cx="8365245" cy="3797986"/>
          </a:xfrm>
        </p:spPr>
        <p:txBody>
          <a:bodyPr vert="horz" lIns="91440" tIns="45720" rIns="91440" bIns="45720" rtlCol="0">
            <a:normAutofit/>
          </a:bodyPr>
          <a:lstStyle>
            <a:lvl1pPr>
              <a:defRPr lang="ru-RU" dirty="0">
                <a:solidFill>
                  <a:schemeClr val="tx1"/>
                </a:solidFill>
              </a:defRPr>
            </a:lvl1pPr>
            <a:lvl3pPr>
              <a:defRPr lang="ru-RU" sz="2000" dirty="0">
                <a:solidFill>
                  <a:schemeClr val="tx1"/>
                </a:solidFill>
              </a:defRPr>
            </a:lvl3pPr>
            <a:lvl4pPr>
              <a:defRPr lang="ru-RU" sz="1800" dirty="0">
                <a:solidFill>
                  <a:schemeClr val="tx1"/>
                </a:solidFill>
              </a:defRPr>
            </a:lvl4pPr>
            <a:lvl5pPr>
              <a:defRPr lang="ru-RU" sz="1600" dirty="0">
                <a:solidFill>
                  <a:schemeClr val="tx1"/>
                </a:solidFill>
              </a:defRPr>
            </a:lvl5pPr>
            <a:lvl6pPr>
              <a:defRPr lang="en-US" sz="1400" dirty="0">
                <a:solidFill>
                  <a:schemeClr val="tx1"/>
                </a:solidFill>
              </a:defRPr>
            </a:lvl6pPr>
          </a:lstStyle>
          <a:p>
            <a:pPr lvl="0"/>
            <a:r>
              <a:rPr lang="ru-RU" dirty="0"/>
              <a:t>Изложите здесь основные тезисы раздела</a:t>
            </a:r>
          </a:p>
          <a:p>
            <a:pPr lvl="2"/>
            <a:r>
              <a:rPr lang="ru-RU" dirty="0"/>
              <a:t>Второй уровень</a:t>
            </a:r>
          </a:p>
          <a:p>
            <a:pPr lvl="3"/>
            <a:r>
              <a:rPr lang="ru-RU" dirty="0"/>
              <a:t>Третий уровень</a:t>
            </a:r>
          </a:p>
          <a:p>
            <a:pPr lvl="4"/>
            <a:r>
              <a:rPr lang="ru-RU" dirty="0"/>
              <a:t>Четвертый уровень</a:t>
            </a:r>
          </a:p>
          <a:p>
            <a:pPr lvl="5"/>
            <a:r>
              <a:rPr lang="ru-RU" dirty="0"/>
              <a:t>Пятый уровень</a:t>
            </a:r>
          </a:p>
        </p:txBody>
      </p:sp>
      <p:sp>
        <p:nvSpPr>
          <p:cNvPr id="6" name="Title Placeholder 1"/>
          <p:cNvSpPr>
            <a:spLocks noGrp="1"/>
          </p:cNvSpPr>
          <p:nvPr>
            <p:ph type="title" hasCustomPrompt="1"/>
          </p:nvPr>
        </p:nvSpPr>
        <p:spPr>
          <a:xfrm>
            <a:off x="609600" y="1236510"/>
            <a:ext cx="10972800" cy="827311"/>
          </a:xfrm>
          <a:prstGeom prst="rect">
            <a:avLst/>
          </a:prstGeom>
        </p:spPr>
        <p:txBody>
          <a:bodyPr vert="horz" lIns="91440" tIns="45720" rIns="91440" bIns="45720" rtlCol="0" anchor="ctr">
            <a:normAutofit/>
          </a:bodyPr>
          <a:lstStyle>
            <a:lvl1pPr>
              <a:defRPr/>
            </a:lvl1pPr>
          </a:lstStyle>
          <a:p>
            <a:r>
              <a:rPr lang="ru-RU" dirty="0"/>
              <a:t>Название раздела</a:t>
            </a:r>
            <a:endParaRPr lang="en-US" dirty="0"/>
          </a:p>
        </p:txBody>
      </p:sp>
      <p:pic>
        <p:nvPicPr>
          <p:cNvPr id="3" name="Рисунок 2">
            <a:extLst>
              <a:ext uri="{FF2B5EF4-FFF2-40B4-BE49-F238E27FC236}">
                <a16:creationId xmlns:a16="http://schemas.microsoft.com/office/drawing/2014/main" id="{4601E002-0524-4D96-BC97-A6BFF63DA7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3689" t="24090" r="79423" b="24177"/>
          <a:stretch/>
        </p:blipFill>
        <p:spPr>
          <a:xfrm>
            <a:off x="11112148" y="2328177"/>
            <a:ext cx="1079852" cy="3797986"/>
          </a:xfrm>
          <a:prstGeom prst="rect">
            <a:avLst/>
          </a:prstGeom>
        </p:spPr>
      </p:pic>
    </p:spTree>
    <p:extLst>
      <p:ext uri="{BB962C8B-B14F-4D97-AF65-F5344CB8AC3E}">
        <p14:creationId xmlns:p14="http://schemas.microsoft.com/office/powerpoint/2010/main" val="185754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Заголовок раздела">
    <p:spTree>
      <p:nvGrpSpPr>
        <p:cNvPr id="1" name=""/>
        <p:cNvGrpSpPr/>
        <p:nvPr/>
      </p:nvGrpSpPr>
      <p:grpSpPr>
        <a:xfrm>
          <a:off x="0" y="0"/>
          <a:ext cx="0" cy="0"/>
          <a:chOff x="0" y="0"/>
          <a:chExt cx="0" cy="0"/>
        </a:xfrm>
      </p:grpSpPr>
      <p:sp>
        <p:nvSpPr>
          <p:cNvPr id="12" name="Content Placeholder 2"/>
          <p:cNvSpPr>
            <a:spLocks noGrp="1"/>
          </p:cNvSpPr>
          <p:nvPr>
            <p:ph sz="half" idx="1" hasCustomPrompt="1"/>
          </p:nvPr>
        </p:nvSpPr>
        <p:spPr>
          <a:xfrm>
            <a:off x="609600" y="2328177"/>
            <a:ext cx="8365245" cy="3797986"/>
          </a:xfrm>
        </p:spPr>
        <p:txBody>
          <a:bodyPr vert="horz" lIns="91440" tIns="45720" rIns="91440" bIns="45720" rtlCol="0">
            <a:normAutofit/>
          </a:bodyPr>
          <a:lstStyle>
            <a:lvl1pPr>
              <a:defRPr lang="ru-RU" dirty="0">
                <a:solidFill>
                  <a:schemeClr val="tx1"/>
                </a:solidFill>
              </a:defRPr>
            </a:lvl1pPr>
            <a:lvl3pPr>
              <a:defRPr lang="ru-RU" sz="2000" dirty="0">
                <a:solidFill>
                  <a:schemeClr val="tx1"/>
                </a:solidFill>
              </a:defRPr>
            </a:lvl3pPr>
            <a:lvl4pPr>
              <a:defRPr lang="ru-RU" sz="1800" dirty="0">
                <a:solidFill>
                  <a:schemeClr val="tx1"/>
                </a:solidFill>
              </a:defRPr>
            </a:lvl4pPr>
            <a:lvl5pPr>
              <a:defRPr lang="ru-RU" sz="1600" dirty="0">
                <a:solidFill>
                  <a:schemeClr val="tx1"/>
                </a:solidFill>
              </a:defRPr>
            </a:lvl5pPr>
            <a:lvl6pPr>
              <a:defRPr lang="en-US" sz="1400" dirty="0">
                <a:solidFill>
                  <a:schemeClr val="tx1"/>
                </a:solidFill>
              </a:defRPr>
            </a:lvl6pPr>
          </a:lstStyle>
          <a:p>
            <a:pPr lvl="0"/>
            <a:r>
              <a:rPr lang="ru-RU" dirty="0"/>
              <a:t>Изложите здесь основные тезисы раздела</a:t>
            </a:r>
          </a:p>
          <a:p>
            <a:pPr lvl="2"/>
            <a:r>
              <a:rPr lang="ru-RU" dirty="0"/>
              <a:t>Второй уровень</a:t>
            </a:r>
          </a:p>
          <a:p>
            <a:pPr lvl="3"/>
            <a:r>
              <a:rPr lang="ru-RU" dirty="0"/>
              <a:t>Третий уровень</a:t>
            </a:r>
          </a:p>
          <a:p>
            <a:pPr lvl="4"/>
            <a:r>
              <a:rPr lang="ru-RU" dirty="0"/>
              <a:t>Четвертый уровень</a:t>
            </a:r>
          </a:p>
          <a:p>
            <a:pPr lvl="5"/>
            <a:r>
              <a:rPr lang="ru-RU" dirty="0"/>
              <a:t>Пятый уровень</a:t>
            </a:r>
          </a:p>
        </p:txBody>
      </p:sp>
      <p:sp>
        <p:nvSpPr>
          <p:cNvPr id="6" name="Title Placeholder 1"/>
          <p:cNvSpPr>
            <a:spLocks noGrp="1"/>
          </p:cNvSpPr>
          <p:nvPr>
            <p:ph type="title" hasCustomPrompt="1"/>
          </p:nvPr>
        </p:nvSpPr>
        <p:spPr>
          <a:xfrm>
            <a:off x="609600" y="1236510"/>
            <a:ext cx="10972800" cy="827311"/>
          </a:xfrm>
          <a:prstGeom prst="rect">
            <a:avLst/>
          </a:prstGeom>
        </p:spPr>
        <p:txBody>
          <a:bodyPr vert="horz" lIns="91440" tIns="45720" rIns="91440" bIns="45720" rtlCol="0" anchor="ctr">
            <a:normAutofit/>
          </a:bodyPr>
          <a:lstStyle>
            <a:lvl1pPr>
              <a:defRPr/>
            </a:lvl1pPr>
          </a:lstStyle>
          <a:p>
            <a:r>
              <a:rPr lang="ru-RU" dirty="0"/>
              <a:t>Название раздела</a:t>
            </a:r>
            <a:endParaRPr lang="en-US" dirty="0"/>
          </a:p>
        </p:txBody>
      </p:sp>
      <p:pic>
        <p:nvPicPr>
          <p:cNvPr id="3" name="Рисунок 2">
            <a:extLst>
              <a:ext uri="{FF2B5EF4-FFF2-40B4-BE49-F238E27FC236}">
                <a16:creationId xmlns:a16="http://schemas.microsoft.com/office/drawing/2014/main" id="{4601E002-0524-4D96-BC97-A6BFF63DA7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689" t="24090" r="79423" b="24177"/>
          <a:stretch/>
        </p:blipFill>
        <p:spPr>
          <a:xfrm>
            <a:off x="11112148" y="2328177"/>
            <a:ext cx="1079852" cy="3797986"/>
          </a:xfrm>
          <a:prstGeom prst="rect">
            <a:avLst/>
          </a:prstGeom>
        </p:spPr>
      </p:pic>
    </p:spTree>
    <p:extLst>
      <p:ext uri="{BB962C8B-B14F-4D97-AF65-F5344CB8AC3E}">
        <p14:creationId xmlns:p14="http://schemas.microsoft.com/office/powerpoint/2010/main" val="2032086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1236510"/>
            <a:ext cx="10972800" cy="827311"/>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4" name="Объект 3">
            <a:extLst>
              <a:ext uri="{FF2B5EF4-FFF2-40B4-BE49-F238E27FC236}">
                <a16:creationId xmlns:a16="http://schemas.microsoft.com/office/drawing/2014/main" id="{4D5ECA55-9769-4968-A783-C9E70872DAEB}"/>
              </a:ext>
            </a:extLst>
          </p:cNvPr>
          <p:cNvSpPr>
            <a:spLocks noGrp="1"/>
          </p:cNvSpPr>
          <p:nvPr>
            <p:ph sz="quarter" idx="10"/>
          </p:nvPr>
        </p:nvSpPr>
        <p:spPr>
          <a:xfrm>
            <a:off x="609599" y="2346583"/>
            <a:ext cx="10972800" cy="3897137"/>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2" name="Нижний колонтитул 1">
            <a:extLst>
              <a:ext uri="{FF2B5EF4-FFF2-40B4-BE49-F238E27FC236}">
                <a16:creationId xmlns:a16="http://schemas.microsoft.com/office/drawing/2014/main" id="{261B5029-6DCA-46C8-85EA-2A387651C4C7}"/>
              </a:ext>
            </a:extLst>
          </p:cNvPr>
          <p:cNvSpPr>
            <a:spLocks noGrp="1"/>
          </p:cNvSpPr>
          <p:nvPr>
            <p:ph type="ftr" sz="quarter" idx="11"/>
          </p:nvPr>
        </p:nvSpPr>
        <p:spPr/>
        <p:txBody>
          <a:bodyPr/>
          <a:lstStyle/>
          <a:p>
            <a:r>
              <a:rPr lang="ru-RU"/>
              <a:t>Название раздела</a:t>
            </a:r>
            <a:endParaRPr lang="ru-RU" dirty="0"/>
          </a:p>
        </p:txBody>
      </p:sp>
    </p:spTree>
    <p:extLst>
      <p:ext uri="{BB962C8B-B14F-4D97-AF65-F5344CB8AC3E}">
        <p14:creationId xmlns:p14="http://schemas.microsoft.com/office/powerpoint/2010/main" val="250234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Два объекта">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1236510"/>
            <a:ext cx="10972800" cy="827311"/>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7" name="Объект 6">
            <a:extLst>
              <a:ext uri="{FF2B5EF4-FFF2-40B4-BE49-F238E27FC236}">
                <a16:creationId xmlns:a16="http://schemas.microsoft.com/office/drawing/2014/main" id="{BDA6476B-5762-49D8-AB5F-107D3C25E7A6}"/>
              </a:ext>
            </a:extLst>
          </p:cNvPr>
          <p:cNvSpPr>
            <a:spLocks noGrp="1"/>
          </p:cNvSpPr>
          <p:nvPr>
            <p:ph sz="quarter" idx="11"/>
          </p:nvPr>
        </p:nvSpPr>
        <p:spPr>
          <a:xfrm>
            <a:off x="609599" y="2346583"/>
            <a:ext cx="5374357" cy="377958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9" name="Объект 6">
            <a:extLst>
              <a:ext uri="{FF2B5EF4-FFF2-40B4-BE49-F238E27FC236}">
                <a16:creationId xmlns:a16="http://schemas.microsoft.com/office/drawing/2014/main" id="{B693B51F-5ADA-47B3-92A7-688B695B071D}"/>
              </a:ext>
            </a:extLst>
          </p:cNvPr>
          <p:cNvSpPr>
            <a:spLocks noGrp="1"/>
          </p:cNvSpPr>
          <p:nvPr>
            <p:ph sz="quarter" idx="12"/>
          </p:nvPr>
        </p:nvSpPr>
        <p:spPr>
          <a:xfrm>
            <a:off x="6208046" y="2346583"/>
            <a:ext cx="5374357" cy="377958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Нижний колонтитул 2">
            <a:extLst>
              <a:ext uri="{FF2B5EF4-FFF2-40B4-BE49-F238E27FC236}">
                <a16:creationId xmlns:a16="http://schemas.microsoft.com/office/drawing/2014/main" id="{0F975E9B-033B-4283-9AA8-CE90532FBE7A}"/>
              </a:ext>
            </a:extLst>
          </p:cNvPr>
          <p:cNvSpPr>
            <a:spLocks noGrp="1"/>
          </p:cNvSpPr>
          <p:nvPr>
            <p:ph type="ftr" sz="quarter" idx="13"/>
          </p:nvPr>
        </p:nvSpPr>
        <p:spPr/>
        <p:txBody>
          <a:bodyPr/>
          <a:lstStyle/>
          <a:p>
            <a:r>
              <a:rPr lang="ru-RU"/>
              <a:t>Название раздела</a:t>
            </a:r>
            <a:endParaRPr lang="ru-RU" dirty="0"/>
          </a:p>
        </p:txBody>
      </p:sp>
    </p:spTree>
    <p:extLst>
      <p:ext uri="{BB962C8B-B14F-4D97-AF65-F5344CB8AC3E}">
        <p14:creationId xmlns:p14="http://schemas.microsoft.com/office/powerpoint/2010/main" val="1727416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4.png"/><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236510"/>
            <a:ext cx="10972800" cy="827311"/>
          </a:xfrm>
          <a:prstGeom prst="rect">
            <a:avLst/>
          </a:prstGeom>
          <a:noFill/>
        </p:spPr>
        <p:txBody>
          <a:bodyPr vert="horz" lIns="91440" tIns="45720" rIns="91440" bIns="45720" rtlCol="0" anchor="ctr">
            <a:normAutofit/>
          </a:bodyPr>
          <a:lstStyle/>
          <a:p>
            <a:r>
              <a:rPr lang="ru-RU" dirty="0"/>
              <a:t>Заголовок</a:t>
            </a:r>
            <a:endParaRPr lang="en-US" dirty="0"/>
          </a:p>
        </p:txBody>
      </p:sp>
      <p:sp>
        <p:nvSpPr>
          <p:cNvPr id="3" name="Text Placeholder 2"/>
          <p:cNvSpPr>
            <a:spLocks noGrp="1"/>
          </p:cNvSpPr>
          <p:nvPr>
            <p:ph type="body" idx="1"/>
          </p:nvPr>
        </p:nvSpPr>
        <p:spPr>
          <a:xfrm>
            <a:off x="609600" y="2259931"/>
            <a:ext cx="10972800" cy="3866233"/>
          </a:xfrm>
          <a:prstGeom prst="rect">
            <a:avLst/>
          </a:prstGeom>
          <a:noFill/>
          <a:ln>
            <a:noFill/>
          </a:ln>
        </p:spPr>
        <p:txBody>
          <a:bodyPr vert="horz" lIns="91440" tIns="45720" rIns="91440" bIns="45720" rtlCol="0">
            <a:normAutofit/>
          </a:bodyPr>
          <a:lstStyle/>
          <a:p>
            <a:pPr lvl="0"/>
            <a:r>
              <a:rPr lang="ru-RU" dirty="0"/>
              <a:t>Первый уровень</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Footer Placeholder 3"/>
          <p:cNvSpPr>
            <a:spLocks noGrp="1"/>
          </p:cNvSpPr>
          <p:nvPr>
            <p:ph type="ftr" sz="quarter" idx="3"/>
          </p:nvPr>
        </p:nvSpPr>
        <p:spPr>
          <a:xfrm>
            <a:off x="5374357" y="439284"/>
            <a:ext cx="6208043" cy="365125"/>
          </a:xfrm>
          <a:prstGeom prst="rect">
            <a:avLst/>
          </a:prstGeom>
          <a:noFill/>
        </p:spPr>
        <p:txBody>
          <a:bodyPr vert="horz" lIns="91440" tIns="45720" rIns="91440" bIns="45720" rtlCol="0" anchor="ctr"/>
          <a:lstStyle>
            <a:lvl1pPr algn="r">
              <a:defRPr lang="ru-RU" smtClean="0">
                <a:solidFill>
                  <a:schemeClr val="tx1"/>
                </a:solidFill>
              </a:defRPr>
            </a:lvl1pPr>
          </a:lstStyle>
          <a:p>
            <a:endParaRPr lang="ru-RU"/>
          </a:p>
        </p:txBody>
      </p:sp>
    </p:spTree>
    <p:extLst>
      <p:ext uri="{BB962C8B-B14F-4D97-AF65-F5344CB8AC3E}">
        <p14:creationId xmlns:p14="http://schemas.microsoft.com/office/powerpoint/2010/main" val="2250875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6" r:id="rId6"/>
  </p:sldLayoutIdLst>
  <p:txStyles>
    <p:titleStyle>
      <a:lvl1pPr algn="l" defTabSz="457200" rtl="0" eaLnBrk="1" latinLnBrk="0" hangingPunct="1">
        <a:spcBef>
          <a:spcPct val="0"/>
        </a:spcBef>
        <a:buNone/>
        <a:defRPr lang="en-US" sz="3600" b="1" i="0" kern="1200" baseline="0" dirty="0">
          <a:solidFill>
            <a:schemeClr val="tx1"/>
          </a:solidFill>
          <a:latin typeface="+mj-lt"/>
          <a:ea typeface="+mj-ea"/>
          <a:cs typeface="+mj-cs"/>
        </a:defRPr>
      </a:lvl1pPr>
    </p:titleStyle>
    <p:bodyStyle>
      <a:lvl1pPr marL="342900" indent="-342900" algn="l" defTabSz="457200" rtl="0" eaLnBrk="1" latinLnBrk="0" hangingPunct="1">
        <a:spcBef>
          <a:spcPct val="20000"/>
        </a:spcBef>
        <a:buSzPct val="100000"/>
        <a:buFont typeface="Wingdings" panose="05000000000000000000" pitchFamily="2" charset="2"/>
        <a:buChar char="§"/>
        <a:defRPr lang="ru-RU" sz="2400" kern="1200" dirty="0">
          <a:solidFill>
            <a:schemeClr val="tx1"/>
          </a:solidFill>
          <a:latin typeface="+mn-lt"/>
          <a:ea typeface="+mn-ea"/>
          <a:cs typeface="+mn-cs"/>
        </a:defRPr>
      </a:lvl1pPr>
      <a:lvl2pPr marL="742950" indent="-285750" algn="l" defTabSz="457200" rtl="0" eaLnBrk="1" latinLnBrk="0" hangingPunct="1">
        <a:spcBef>
          <a:spcPct val="20000"/>
        </a:spcBef>
        <a:buFont typeface="Wingdings" panose="05000000000000000000" pitchFamily="2" charset="2"/>
        <a:buChar char="§"/>
        <a:defRPr lang="ru-RU" sz="2000" kern="1200" dirty="0">
          <a:solidFill>
            <a:schemeClr val="tx1"/>
          </a:solidFill>
          <a:latin typeface="+mn-lt"/>
          <a:ea typeface="+mn-ea"/>
          <a:cs typeface="+mn-cs"/>
        </a:defRPr>
      </a:lvl2pPr>
      <a:lvl3pPr marL="1143000" indent="-228600" algn="l" defTabSz="457200" rtl="0" eaLnBrk="1" latinLnBrk="0" hangingPunct="1">
        <a:spcBef>
          <a:spcPct val="20000"/>
        </a:spcBef>
        <a:buFont typeface="Wingdings" panose="05000000000000000000" pitchFamily="2" charset="2"/>
        <a:buChar char="§"/>
        <a:defRPr lang="ru-RU" sz="1800" kern="1200" dirty="0">
          <a:solidFill>
            <a:schemeClr val="tx1"/>
          </a:solidFill>
          <a:latin typeface="+mn-lt"/>
          <a:ea typeface="+mn-ea"/>
          <a:cs typeface="+mn-cs"/>
        </a:defRPr>
      </a:lvl3pPr>
      <a:lvl4pPr marL="1600200" indent="-228600" algn="l" defTabSz="457200" rtl="0" eaLnBrk="1" latinLnBrk="0" hangingPunct="1">
        <a:spcBef>
          <a:spcPct val="20000"/>
        </a:spcBef>
        <a:buFont typeface="Wingdings" panose="05000000000000000000" pitchFamily="2" charset="2"/>
        <a:buChar char="§"/>
        <a:defRPr lang="ru-RU" sz="1600" kern="1200" dirty="0">
          <a:solidFill>
            <a:schemeClr val="tx1"/>
          </a:solidFill>
          <a:latin typeface="+mn-lt"/>
          <a:ea typeface="+mn-ea"/>
          <a:cs typeface="+mn-cs"/>
        </a:defRPr>
      </a:lvl4pPr>
      <a:lvl5pPr marL="2057400" indent="-228600" algn="l" defTabSz="457200" rtl="0" eaLnBrk="1" latinLnBrk="0" hangingPunct="1">
        <a:spcBef>
          <a:spcPct val="20000"/>
        </a:spcBef>
        <a:buFont typeface="Wingdings" panose="05000000000000000000" pitchFamily="2" charset="2"/>
        <a:buChar char="§"/>
        <a:defRPr lang="en-US" sz="1400" kern="1200" dirty="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p:cNvSpPr/>
          <p:nvPr/>
        </p:nvSpPr>
        <p:spPr bwMode="auto">
          <a:xfrm>
            <a:off x="0" y="0"/>
            <a:ext cx="12192000" cy="791396"/>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err="1">
              <a:ln>
                <a:noFill/>
              </a:ln>
              <a:solidFill>
                <a:schemeClr val="bg1"/>
              </a:solidFill>
              <a:effectLst/>
              <a:latin typeface="Verdana" pitchFamily="34" charset="0"/>
            </a:endParaRPr>
          </a:p>
        </p:txBody>
      </p:sp>
      <p:sp>
        <p:nvSpPr>
          <p:cNvPr id="2" name="Title Placeholder 1"/>
          <p:cNvSpPr>
            <a:spLocks noGrp="1"/>
          </p:cNvSpPr>
          <p:nvPr>
            <p:ph type="title"/>
          </p:nvPr>
        </p:nvSpPr>
        <p:spPr>
          <a:xfrm>
            <a:off x="609600" y="1236510"/>
            <a:ext cx="10972800" cy="827311"/>
          </a:xfrm>
          <a:prstGeom prst="rect">
            <a:avLst/>
          </a:prstGeom>
          <a:noFill/>
        </p:spPr>
        <p:txBody>
          <a:bodyPr vert="horz" lIns="91440" tIns="45720" rIns="91440" bIns="45720" rtlCol="0" anchor="ctr">
            <a:normAutofit/>
          </a:bodyPr>
          <a:lstStyle/>
          <a:p>
            <a:r>
              <a:rPr lang="ru-RU" dirty="0"/>
              <a:t>Заголовок</a:t>
            </a:r>
            <a:endParaRPr lang="en-US" dirty="0"/>
          </a:p>
        </p:txBody>
      </p:sp>
      <p:sp>
        <p:nvSpPr>
          <p:cNvPr id="3" name="Text Placeholder 2"/>
          <p:cNvSpPr>
            <a:spLocks noGrp="1"/>
          </p:cNvSpPr>
          <p:nvPr>
            <p:ph type="body" idx="1"/>
          </p:nvPr>
        </p:nvSpPr>
        <p:spPr>
          <a:xfrm>
            <a:off x="609600" y="2259931"/>
            <a:ext cx="10972800" cy="3866233"/>
          </a:xfrm>
          <a:prstGeom prst="rect">
            <a:avLst/>
          </a:prstGeom>
        </p:spPr>
        <p:txBody>
          <a:bodyPr vert="horz" lIns="91440" tIns="45720" rIns="91440" bIns="45720" rtlCol="0">
            <a:normAutofit/>
          </a:bodyPr>
          <a:lstStyle/>
          <a:p>
            <a:pPr lvl="0"/>
            <a:r>
              <a:rPr lang="ru-RU" dirty="0"/>
              <a:t>Первый уровень</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10" name="Footer Placeholder 3">
            <a:extLst>
              <a:ext uri="{FF2B5EF4-FFF2-40B4-BE49-F238E27FC236}">
                <a16:creationId xmlns:a16="http://schemas.microsoft.com/office/drawing/2014/main" id="{C66355F7-4A85-495B-983E-B57FC436A0B2}"/>
              </a:ext>
            </a:extLst>
          </p:cNvPr>
          <p:cNvSpPr>
            <a:spLocks noGrp="1"/>
          </p:cNvSpPr>
          <p:nvPr>
            <p:ph type="ftr" sz="quarter" idx="3"/>
          </p:nvPr>
        </p:nvSpPr>
        <p:spPr>
          <a:xfrm>
            <a:off x="5983957" y="614279"/>
            <a:ext cx="6208043" cy="360000"/>
          </a:xfrm>
          <a:prstGeom prst="rect">
            <a:avLst/>
          </a:prstGeom>
          <a:solidFill>
            <a:schemeClr val="accent2"/>
          </a:solidFill>
        </p:spPr>
        <p:txBody>
          <a:bodyPr vert="horz" lIns="91440" tIns="45720" rIns="91440" bIns="45720" rtlCol="0" anchor="ctr"/>
          <a:lstStyle>
            <a:lvl1pPr algn="r">
              <a:defRPr lang="ru-RU" dirty="0" smtClean="0">
                <a:solidFill>
                  <a:schemeClr val="bg1"/>
                </a:solidFill>
              </a:defRPr>
            </a:lvl1pPr>
          </a:lstStyle>
          <a:p>
            <a:r>
              <a:rPr lang="ru-RU" dirty="0"/>
              <a:t>Название раздела</a:t>
            </a:r>
          </a:p>
        </p:txBody>
      </p:sp>
      <p:pic>
        <p:nvPicPr>
          <p:cNvPr id="7" name="Рисунок 6">
            <a:extLst>
              <a:ext uri="{FF2B5EF4-FFF2-40B4-BE49-F238E27FC236}">
                <a16:creationId xmlns:a16="http://schemas.microsoft.com/office/drawing/2014/main" id="{7FFF610D-5594-4493-A8EE-64BC7F00D00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0" y="-72570"/>
            <a:ext cx="1999362" cy="936000"/>
          </a:xfrm>
          <a:prstGeom prst="rect">
            <a:avLst/>
          </a:prstGeom>
        </p:spPr>
      </p:pic>
    </p:spTree>
    <p:extLst>
      <p:ext uri="{BB962C8B-B14F-4D97-AF65-F5344CB8AC3E}">
        <p14:creationId xmlns:p14="http://schemas.microsoft.com/office/powerpoint/2010/main" val="106175468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Lst>
  <p:hf sldNum="0" hdr="0" dt="0"/>
  <p:txStyles>
    <p:titleStyle>
      <a:lvl1pPr algn="l" defTabSz="457200" rtl="0" eaLnBrk="1" latinLnBrk="0" hangingPunct="1">
        <a:spcBef>
          <a:spcPct val="0"/>
        </a:spcBef>
        <a:buNone/>
        <a:defRPr lang="en-US" sz="3200" b="1" i="0" kern="1200" baseline="0" dirty="0">
          <a:solidFill>
            <a:schemeClr val="tx1"/>
          </a:solidFill>
          <a:latin typeface="+mj-lt"/>
          <a:ea typeface="+mj-ea"/>
          <a:cs typeface="+mj-cs"/>
        </a:defRPr>
      </a:lvl1pPr>
    </p:titleStyle>
    <p:bodyStyle>
      <a:lvl1pPr marL="342900" indent="-342900" algn="l" defTabSz="457200" rtl="0" eaLnBrk="1" latinLnBrk="0" hangingPunct="1">
        <a:spcBef>
          <a:spcPct val="20000"/>
        </a:spcBef>
        <a:buSzPct val="100000"/>
        <a:buFont typeface="Wingdings" panose="05000000000000000000" pitchFamily="2" charset="2"/>
        <a:buChar char="§"/>
        <a:defRPr lang="ru-RU" sz="2400" kern="1200" dirty="0">
          <a:solidFill>
            <a:schemeClr val="tx1"/>
          </a:solidFill>
          <a:latin typeface="+mn-lt"/>
          <a:ea typeface="+mn-ea"/>
          <a:cs typeface="+mn-cs"/>
        </a:defRPr>
      </a:lvl1pPr>
      <a:lvl2pPr marL="742950" indent="-285750" algn="l" defTabSz="457200" rtl="0" eaLnBrk="1" latinLnBrk="0" hangingPunct="1">
        <a:spcBef>
          <a:spcPct val="20000"/>
        </a:spcBef>
        <a:buFont typeface="Wingdings" panose="05000000000000000000" pitchFamily="2" charset="2"/>
        <a:buChar char="§"/>
        <a:defRPr lang="ru-RU" sz="2000" kern="1200" dirty="0">
          <a:solidFill>
            <a:schemeClr val="tx1"/>
          </a:solidFill>
          <a:latin typeface="+mn-lt"/>
          <a:ea typeface="+mn-ea"/>
          <a:cs typeface="+mn-cs"/>
        </a:defRPr>
      </a:lvl2pPr>
      <a:lvl3pPr marL="1143000" indent="-228600" algn="l" defTabSz="457200" rtl="0" eaLnBrk="1" latinLnBrk="0" hangingPunct="1">
        <a:spcBef>
          <a:spcPct val="20000"/>
        </a:spcBef>
        <a:buFont typeface="Wingdings" panose="05000000000000000000" pitchFamily="2" charset="2"/>
        <a:buChar char="§"/>
        <a:defRPr lang="ru-RU" sz="1800" kern="1200" dirty="0">
          <a:solidFill>
            <a:schemeClr val="tx1"/>
          </a:solidFill>
          <a:latin typeface="+mn-lt"/>
          <a:ea typeface="+mn-ea"/>
          <a:cs typeface="+mn-cs"/>
        </a:defRPr>
      </a:lvl3pPr>
      <a:lvl4pPr marL="1600200" indent="-228600" algn="l" defTabSz="457200" rtl="0" eaLnBrk="1" latinLnBrk="0" hangingPunct="1">
        <a:spcBef>
          <a:spcPct val="20000"/>
        </a:spcBef>
        <a:buFont typeface="Wingdings" panose="05000000000000000000" pitchFamily="2" charset="2"/>
        <a:buChar char="§"/>
        <a:defRPr lang="ru-RU" sz="1600" kern="1200" dirty="0">
          <a:solidFill>
            <a:schemeClr val="tx1"/>
          </a:solidFill>
          <a:latin typeface="+mn-lt"/>
          <a:ea typeface="+mn-ea"/>
          <a:cs typeface="+mn-cs"/>
        </a:defRPr>
      </a:lvl4pPr>
      <a:lvl5pPr marL="2057400" indent="-228600" algn="l" defTabSz="457200" rtl="0" eaLnBrk="1" latinLnBrk="0" hangingPunct="1">
        <a:spcBef>
          <a:spcPct val="20000"/>
        </a:spcBef>
        <a:buFont typeface="Wingdings" panose="05000000000000000000" pitchFamily="2" charset="2"/>
        <a:buChar char="§"/>
        <a:defRPr lang="en-US" sz="1400" kern="1200" dirty="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61636" y="1544714"/>
            <a:ext cx="9161756" cy="2752079"/>
          </a:xfrm>
        </p:spPr>
        <p:txBody>
          <a:bodyPr>
            <a:normAutofit fontScale="90000"/>
          </a:bodyPr>
          <a:lstStyle/>
          <a:p>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Региональный </a:t>
            </a:r>
            <a:b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b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методический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семинар</a:t>
            </a:r>
            <a:b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b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«Внедрение и развитие института наставничества в сфере физической культуры и спорта»</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
            </a:r>
            <a:b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br>
            <a:endParaRPr lang="ru-RU"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Текст 12"/>
          <p:cNvSpPr>
            <a:spLocks noGrp="1"/>
          </p:cNvSpPr>
          <p:nvPr>
            <p:ph type="body" sz="quarter" idx="10"/>
          </p:nvPr>
        </p:nvSpPr>
        <p:spPr>
          <a:xfrm>
            <a:off x="460375" y="4296794"/>
            <a:ext cx="6454069" cy="691918"/>
          </a:xfrm>
        </p:spPr>
        <p:txBody>
          <a:bodyPr>
            <a:normAutofit/>
          </a:bodyPr>
          <a:lstStyle/>
          <a:p>
            <a:pPr>
              <a:lnSpc>
                <a:spcPct val="110000"/>
              </a:lnSpc>
              <a:spcBef>
                <a:spcPts val="0"/>
              </a:spcBef>
            </a:pPr>
            <a:r>
              <a:rPr lang="ru-RU" b="1" dirty="0">
                <a:latin typeface="Tahoma" panose="020B0604030504040204" pitchFamily="34" charset="0"/>
                <a:ea typeface="Tahoma" panose="020B0604030504040204" pitchFamily="34" charset="0"/>
                <a:cs typeface="Tahoma" panose="020B0604030504040204" pitchFamily="34" charset="0"/>
              </a:rPr>
              <a:t>Абрамов Эдуард Николаевич</a:t>
            </a:r>
          </a:p>
          <a:p>
            <a:pPr>
              <a:lnSpc>
                <a:spcPct val="110000"/>
              </a:lnSpc>
              <a:spcBef>
                <a:spcPts val="0"/>
              </a:spcBef>
            </a:pPr>
            <a:endParaRPr lang="ru-RU" dirty="0" smtClean="0">
              <a:latin typeface="Tahoma" panose="020B0604030504040204" pitchFamily="34" charset="0"/>
              <a:ea typeface="Tahoma" panose="020B0604030504040204" pitchFamily="34" charset="0"/>
              <a:cs typeface="Tahoma" panose="020B0604030504040204" pitchFamily="34" charset="0"/>
            </a:endParaRPr>
          </a:p>
        </p:txBody>
      </p:sp>
      <p:sp>
        <p:nvSpPr>
          <p:cNvPr id="2" name="AutoShape 2" descr="http://images.myshared.ru/6/537741/slide_15.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p:cNvPicPr>
            <a:picLocks noChangeAspect="1"/>
          </p:cNvPicPr>
          <p:nvPr/>
        </p:nvPicPr>
        <p:blipFill rotWithShape="1">
          <a:blip r:embed="rId2"/>
          <a:srcRect l="12197" t="10034" r="76742" b="68418"/>
          <a:stretch/>
        </p:blipFill>
        <p:spPr>
          <a:xfrm>
            <a:off x="270984" y="5173071"/>
            <a:ext cx="1273731" cy="1395868"/>
          </a:xfrm>
          <a:prstGeom prst="rect">
            <a:avLst/>
          </a:prstGeom>
        </p:spPr>
      </p:pic>
    </p:spTree>
    <p:extLst>
      <p:ext uri="{BB962C8B-B14F-4D97-AF65-F5344CB8AC3E}">
        <p14:creationId xmlns:p14="http://schemas.microsoft.com/office/powerpoint/2010/main" val="3958602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772356" y="1495885"/>
            <a:ext cx="9721049" cy="4771749"/>
          </a:xfrm>
        </p:spPr>
        <p:txBody>
          <a:bodyPr>
            <a:normAutofit fontScale="25000" lnSpcReduction="20000"/>
          </a:bodyPr>
          <a:lstStyle/>
          <a:p>
            <a:pPr marL="0" indent="0" algn="just">
              <a:lnSpc>
                <a:spcPct val="120000"/>
              </a:lnSpc>
              <a:spcBef>
                <a:spcPts val="0"/>
              </a:spcBef>
              <a:spcAft>
                <a:spcPts val="600"/>
              </a:spcAft>
              <a:buNone/>
            </a:pPr>
            <a:r>
              <a:rPr lang="ru-RU" sz="8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Наставник</a:t>
            </a:r>
            <a:r>
              <a:rPr lang="ru-RU" sz="8000" dirty="0" smtClean="0">
                <a:latin typeface="Tahoma" panose="020B0604030504040204" pitchFamily="34" charset="0"/>
                <a:ea typeface="Tahoma" panose="020B0604030504040204" pitchFamily="34" charset="0"/>
                <a:cs typeface="Tahoma" panose="020B0604030504040204" pitchFamily="34" charset="0"/>
              </a:rPr>
              <a:t> - </a:t>
            </a:r>
            <a:r>
              <a:rPr lang="ru-RU" sz="8000" dirty="0">
                <a:latin typeface="Tahoma" panose="020B0604030504040204" pitchFamily="34" charset="0"/>
                <a:ea typeface="Tahoma" panose="020B0604030504040204" pitchFamily="34" charset="0"/>
                <a:cs typeface="Tahoma" panose="020B0604030504040204" pitchFamily="34" charset="0"/>
              </a:rPr>
              <a:t>это человек, который может помочь вырасти в карьере, выстроить нормальные взаимоотношения с коллективом и получить удовлетворение от рабочего </a:t>
            </a:r>
            <a:r>
              <a:rPr lang="ru-RU" sz="8000" dirty="0" smtClean="0">
                <a:latin typeface="Tahoma" panose="020B0604030504040204" pitchFamily="34" charset="0"/>
                <a:ea typeface="Tahoma" panose="020B0604030504040204" pitchFamily="34" charset="0"/>
                <a:cs typeface="Tahoma" panose="020B0604030504040204" pitchFamily="34" charset="0"/>
              </a:rPr>
              <a:t>процесса; лицо</a:t>
            </a:r>
            <a:r>
              <a:rPr lang="ru-RU" sz="8000" dirty="0">
                <a:latin typeface="Tahoma" panose="020B0604030504040204" pitchFamily="34" charset="0"/>
                <a:ea typeface="Tahoma" panose="020B0604030504040204" pitchFamily="34" charset="0"/>
                <a:cs typeface="Tahoma" panose="020B0604030504040204" pitchFamily="34" charset="0"/>
              </a:rPr>
              <a:t>, которое передает знания и опыт</a:t>
            </a:r>
            <a:r>
              <a:rPr lang="ru-RU" sz="8000" dirty="0" smtClean="0">
                <a:latin typeface="Tahoma" panose="020B0604030504040204" pitchFamily="34" charset="0"/>
                <a:ea typeface="Tahoma" panose="020B0604030504040204" pitchFamily="34" charset="0"/>
                <a:cs typeface="Tahoma" panose="020B0604030504040204" pitchFamily="34" charset="0"/>
              </a:rPr>
              <a:t>.</a:t>
            </a:r>
          </a:p>
          <a:p>
            <a:pPr marL="0" indent="0" algn="just">
              <a:lnSpc>
                <a:spcPct val="120000"/>
              </a:lnSpc>
              <a:spcBef>
                <a:spcPts val="0"/>
              </a:spcBef>
              <a:spcAft>
                <a:spcPts val="600"/>
              </a:spcAft>
              <a:buNone/>
            </a:pPr>
            <a:endParaRPr lang="ru-RU" sz="80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8000" b="1" dirty="0">
                <a:solidFill>
                  <a:srgbClr val="C00000"/>
                </a:solidFill>
                <a:latin typeface="Tahoma" panose="020B0604030504040204" pitchFamily="34" charset="0"/>
                <a:ea typeface="Tahoma" panose="020B0604030504040204" pitchFamily="34" charset="0"/>
                <a:cs typeface="Tahoma" panose="020B0604030504040204" pitchFamily="34" charset="0"/>
              </a:rPr>
              <a:t>Наставник</a:t>
            </a:r>
            <a:r>
              <a:rPr lang="ru-RU" sz="8000" b="1" dirty="0">
                <a:latin typeface="Tahoma" panose="020B0604030504040204" pitchFamily="34" charset="0"/>
                <a:ea typeface="Tahoma" panose="020B0604030504040204" pitchFamily="34" charset="0"/>
                <a:cs typeface="Tahoma" panose="020B0604030504040204" pitchFamily="34" charset="0"/>
              </a:rPr>
              <a:t> </a:t>
            </a:r>
            <a:r>
              <a:rPr lang="ru-RU" sz="8000" dirty="0">
                <a:latin typeface="Tahoma" panose="020B0604030504040204" pitchFamily="34" charset="0"/>
                <a:ea typeface="Tahoma" panose="020B0604030504040204" pitchFamily="34" charset="0"/>
                <a:cs typeface="Tahoma" panose="020B0604030504040204" pitchFamily="34" charset="0"/>
              </a:rPr>
              <a:t>— это квалифицированный специалист, имеющий достаточный опыт </a:t>
            </a:r>
            <a:r>
              <a:rPr lang="ru-RU" sz="8000" dirty="0" smtClean="0">
                <a:latin typeface="Tahoma" panose="020B0604030504040204" pitchFamily="34" charset="0"/>
                <a:ea typeface="Tahoma" panose="020B0604030504040204" pitchFamily="34" charset="0"/>
                <a:cs typeface="Tahoma" panose="020B0604030504040204" pitchFamily="34" charset="0"/>
              </a:rPr>
              <a:t>работы и авторитет, который</a:t>
            </a:r>
            <a:r>
              <a:rPr lang="ru-RU" sz="8000" dirty="0">
                <a:latin typeface="Tahoma" panose="020B0604030504040204" pitchFamily="34" charset="0"/>
                <a:ea typeface="Tahoma" panose="020B0604030504040204" pitchFamily="34" charset="0"/>
                <a:cs typeface="Tahoma" panose="020B0604030504040204" pitchFamily="34" charset="0"/>
              </a:rPr>
              <a:t>:</a:t>
            </a:r>
          </a:p>
          <a:p>
            <a:pPr marL="444500" indent="-266700" algn="just">
              <a:lnSpc>
                <a:spcPct val="120000"/>
              </a:lnSpc>
              <a:spcBef>
                <a:spcPts val="0"/>
              </a:spcBef>
              <a:spcAft>
                <a:spcPts val="600"/>
              </a:spcAft>
              <a:buFont typeface="Arial" panose="020B0604020202020204" pitchFamily="34" charset="0"/>
              <a:buChar char="•"/>
            </a:pPr>
            <a:r>
              <a:rPr lang="ru-RU" sz="8000" dirty="0">
                <a:latin typeface="Tahoma" panose="020B0604030504040204" pitchFamily="34" charset="0"/>
                <a:ea typeface="Tahoma" panose="020B0604030504040204" pitchFamily="34" charset="0"/>
                <a:cs typeface="Tahoma" panose="020B0604030504040204" pitchFamily="34" charset="0"/>
              </a:rPr>
              <a:t>помогает коллегам адаптироваться в </a:t>
            </a:r>
            <a:r>
              <a:rPr lang="ru-RU" sz="8000" dirty="0" smtClean="0">
                <a:latin typeface="Tahoma" panose="020B0604030504040204" pitchFamily="34" charset="0"/>
                <a:ea typeface="Tahoma" panose="020B0604030504040204" pitchFamily="34" charset="0"/>
                <a:cs typeface="Tahoma" panose="020B0604030504040204" pitchFamily="34" charset="0"/>
              </a:rPr>
              <a:t>организации, ориентироваться в профессии</a:t>
            </a:r>
            <a:endParaRPr lang="ru-RU" sz="8000" dirty="0">
              <a:latin typeface="Tahoma" panose="020B0604030504040204" pitchFamily="34" charset="0"/>
              <a:ea typeface="Tahoma" panose="020B0604030504040204" pitchFamily="34" charset="0"/>
              <a:cs typeface="Tahoma" panose="020B0604030504040204" pitchFamily="34" charset="0"/>
            </a:endParaRPr>
          </a:p>
          <a:p>
            <a:pPr marL="444500" indent="-266700" algn="just">
              <a:lnSpc>
                <a:spcPct val="120000"/>
              </a:lnSpc>
              <a:spcBef>
                <a:spcPts val="0"/>
              </a:spcBef>
              <a:spcAft>
                <a:spcPts val="600"/>
              </a:spcAft>
              <a:buFont typeface="Arial" panose="020B0604020202020204" pitchFamily="34" charset="0"/>
              <a:buChar char="•"/>
            </a:pPr>
            <a:r>
              <a:rPr lang="ru-RU" sz="8000" dirty="0">
                <a:latin typeface="Tahoma" panose="020B0604030504040204" pitchFamily="34" charset="0"/>
                <a:ea typeface="Tahoma" panose="020B0604030504040204" pitchFamily="34" charset="0"/>
                <a:cs typeface="Tahoma" panose="020B0604030504040204" pitchFamily="34" charset="0"/>
              </a:rPr>
              <a:t>содействует профессиональному развитию, карьерному росту</a:t>
            </a:r>
          </a:p>
          <a:p>
            <a:pPr marL="444500" indent="-266700"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создает </a:t>
            </a:r>
            <a:r>
              <a:rPr lang="ru-RU" sz="8000" dirty="0">
                <a:latin typeface="Tahoma" panose="020B0604030504040204" pitchFamily="34" charset="0"/>
                <a:ea typeface="Tahoma" panose="020B0604030504040204" pitchFamily="34" charset="0"/>
                <a:cs typeface="Tahoma" panose="020B0604030504040204" pitchFamily="34" charset="0"/>
              </a:rPr>
              <a:t>комфортные условия для реализации </a:t>
            </a:r>
            <a:r>
              <a:rPr lang="ru-RU" sz="8000" dirty="0" smtClean="0">
                <a:latin typeface="Tahoma" panose="020B0604030504040204" pitchFamily="34" charset="0"/>
                <a:ea typeface="Tahoma" panose="020B0604030504040204" pitchFamily="34" charset="0"/>
                <a:cs typeface="Tahoma" panose="020B0604030504040204" pitchFamily="34" charset="0"/>
              </a:rPr>
              <a:t>профессиональных качеств</a:t>
            </a:r>
          </a:p>
          <a:p>
            <a:pPr marL="444500" indent="-266700" algn="just">
              <a:lnSpc>
                <a:spcPct val="120000"/>
              </a:lnSpc>
              <a:spcBef>
                <a:spcPts val="0"/>
              </a:spcBef>
              <a:spcAft>
                <a:spcPts val="600"/>
              </a:spcAft>
              <a:buFont typeface="Arial" panose="020B0604020202020204" pitchFamily="34" charset="0"/>
              <a:buChar char="•"/>
            </a:pPr>
            <a:r>
              <a:rPr lang="ru-RU" sz="8000" dirty="0">
                <a:latin typeface="Tahoma" panose="020B0604030504040204" pitchFamily="34" charset="0"/>
                <a:ea typeface="Tahoma" panose="020B0604030504040204" pitchFamily="34" charset="0"/>
                <a:cs typeface="Tahoma" panose="020B0604030504040204" pitchFamily="34" charset="0"/>
              </a:rPr>
              <a:t>помогает в решении конкретных психолого-педагогических и коммуникативных проблем</a:t>
            </a:r>
          </a:p>
          <a:p>
            <a:pPr marL="444500" indent="-266700"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участвует </a:t>
            </a:r>
            <a:r>
              <a:rPr lang="ru-RU" sz="8000" dirty="0">
                <a:latin typeface="Tahoma" panose="020B0604030504040204" pitchFamily="34" charset="0"/>
                <a:ea typeface="Tahoma" panose="020B0604030504040204" pitchFamily="34" charset="0"/>
                <a:cs typeface="Tahoma" panose="020B0604030504040204" pitchFamily="34" charset="0"/>
              </a:rPr>
              <a:t>в оценке результатов </a:t>
            </a:r>
            <a:r>
              <a:rPr lang="ru-RU" sz="8000" dirty="0" smtClean="0">
                <a:latin typeface="Tahoma" panose="020B0604030504040204" pitchFamily="34" charset="0"/>
                <a:ea typeface="Tahoma" panose="020B0604030504040204" pitchFamily="34" charset="0"/>
                <a:cs typeface="Tahoma" panose="020B0604030504040204" pitchFamily="34" charset="0"/>
              </a:rPr>
              <a:t>деятельности наставляемых</a:t>
            </a:r>
          </a:p>
          <a:p>
            <a:pPr marL="0" indent="0" algn="just">
              <a:lnSpc>
                <a:spcPct val="120000"/>
              </a:lnSpc>
              <a:spcBef>
                <a:spcPts val="0"/>
              </a:spcBef>
              <a:buNone/>
            </a:pPr>
            <a:endParaRPr lang="ru-RU" sz="8000"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Понятие «Наставник»</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75740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630314" y="1509203"/>
            <a:ext cx="9969624" cy="5095783"/>
          </a:xfrm>
        </p:spPr>
        <p:txBody>
          <a:bodyPr>
            <a:noAutofit/>
          </a:bodyPr>
          <a:lstStyle/>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Обладать </a:t>
            </a:r>
            <a:r>
              <a:rPr lang="ru-RU" sz="2000" dirty="0">
                <a:latin typeface="Tahoma" panose="020B0604030504040204" pitchFamily="34" charset="0"/>
                <a:ea typeface="Tahoma" panose="020B0604030504040204" pitchFamily="34" charset="0"/>
                <a:cs typeface="Tahoma" panose="020B0604030504040204" pitchFamily="34" charset="0"/>
              </a:rPr>
              <a:t>высоким уровнем лояльности к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 быть носителем </a:t>
            </a:r>
            <a:r>
              <a:rPr lang="ru-RU" sz="2000" dirty="0">
                <a:latin typeface="Tahoma" panose="020B0604030504040204" pitchFamily="34" charset="0"/>
                <a:ea typeface="Tahoma" panose="020B0604030504040204" pitchFamily="34" charset="0"/>
                <a:cs typeface="Tahoma" panose="020B0604030504040204" pitchFamily="34" charset="0"/>
              </a:rPr>
              <a:t>ключевых ценностей корпоративной </a:t>
            </a:r>
            <a:r>
              <a:rPr lang="ru-RU" sz="2000" dirty="0" smtClean="0">
                <a:latin typeface="Tahoma" panose="020B0604030504040204" pitchFamily="34" charset="0"/>
                <a:ea typeface="Tahoma" panose="020B0604030504040204" pitchFamily="34" charset="0"/>
                <a:cs typeface="Tahoma" panose="020B0604030504040204" pitchFamily="34" charset="0"/>
              </a:rPr>
              <a:t>культуры</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Иметь </a:t>
            </a:r>
            <a:r>
              <a:rPr lang="ru-RU" sz="2000" dirty="0">
                <a:latin typeface="Tahoma" panose="020B0604030504040204" pitchFamily="34" charset="0"/>
                <a:ea typeface="Tahoma" panose="020B0604030504040204" pitchFamily="34" charset="0"/>
                <a:cs typeface="Tahoma" panose="020B0604030504040204" pitchFamily="34" charset="0"/>
              </a:rPr>
              <a:t>системное представление о работе своего подразделения </a:t>
            </a:r>
            <a:r>
              <a:rPr lang="ru-RU" sz="2000" dirty="0" smtClean="0">
                <a:latin typeface="Tahoma" panose="020B0604030504040204" pitchFamily="34" charset="0"/>
                <a:ea typeface="Tahoma" panose="020B0604030504040204" pitchFamily="34" charset="0"/>
                <a:cs typeface="Tahoma" panose="020B0604030504040204" pitchFamily="34" charset="0"/>
              </a:rPr>
              <a:t>и организации </a:t>
            </a:r>
            <a:r>
              <a:rPr lang="ru-RU" sz="2000" dirty="0">
                <a:latin typeface="Tahoma" panose="020B0604030504040204" pitchFamily="34" charset="0"/>
                <a:ea typeface="Tahoma" panose="020B0604030504040204" pitchFamily="34" charset="0"/>
                <a:cs typeface="Tahoma" panose="020B0604030504040204" pitchFamily="34" charset="0"/>
              </a:rPr>
              <a:t>в </a:t>
            </a:r>
            <a:r>
              <a:rPr lang="ru-RU" sz="2000" dirty="0" smtClean="0">
                <a:latin typeface="Tahoma" panose="020B0604030504040204" pitchFamily="34" charset="0"/>
                <a:ea typeface="Tahoma" panose="020B0604030504040204" pitchFamily="34" charset="0"/>
                <a:cs typeface="Tahoma" panose="020B0604030504040204" pitchFamily="34" charset="0"/>
              </a:rPr>
              <a:t>целом</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Обладать </a:t>
            </a:r>
            <a:r>
              <a:rPr lang="ru-RU" sz="2000" dirty="0">
                <a:latin typeface="Tahoma" panose="020B0604030504040204" pitchFamily="34" charset="0"/>
                <a:ea typeface="Tahoma" panose="020B0604030504040204" pitchFamily="34" charset="0"/>
                <a:cs typeface="Tahoma" panose="020B0604030504040204" pitchFamily="34" charset="0"/>
              </a:rPr>
              <a:t>значительным опытом в сфере своей </a:t>
            </a:r>
            <a:r>
              <a:rPr lang="ru-RU" sz="2000" dirty="0" smtClean="0">
                <a:latin typeface="Tahoma" panose="020B0604030504040204" pitchFamily="34" charset="0"/>
                <a:ea typeface="Tahoma" panose="020B0604030504040204" pitchFamily="34" charset="0"/>
                <a:cs typeface="Tahoma" panose="020B0604030504040204" pitchFamily="34" charset="0"/>
              </a:rPr>
              <a:t>профессиональной деятельности</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Иметь </a:t>
            </a:r>
            <a:r>
              <a:rPr lang="ru-RU" sz="2000" dirty="0">
                <a:latin typeface="Tahoma" panose="020B0604030504040204" pitchFamily="34" charset="0"/>
                <a:ea typeface="Tahoma" panose="020B0604030504040204" pitchFamily="34" charset="0"/>
                <a:cs typeface="Tahoma" panose="020B0604030504040204" pitchFamily="34" charset="0"/>
              </a:rPr>
              <a:t>желание быть наставником, иначе наставничество </a:t>
            </a:r>
            <a:r>
              <a:rPr lang="ru-RU" sz="2000" dirty="0" smtClean="0">
                <a:latin typeface="Tahoma" panose="020B0604030504040204" pitchFamily="34" charset="0"/>
                <a:ea typeface="Tahoma" panose="020B0604030504040204" pitchFamily="34" charset="0"/>
                <a:cs typeface="Tahoma" panose="020B0604030504040204" pitchFamily="34" charset="0"/>
              </a:rPr>
              <a:t>будет восприниматься </a:t>
            </a:r>
            <a:r>
              <a:rPr lang="ru-RU" sz="2000" dirty="0">
                <a:latin typeface="Tahoma" panose="020B0604030504040204" pitchFamily="34" charset="0"/>
                <a:ea typeface="Tahoma" panose="020B0604030504040204" pitchFamily="34" charset="0"/>
                <a:cs typeface="Tahoma" panose="020B0604030504040204" pitchFamily="34" charset="0"/>
              </a:rPr>
              <a:t>как дополнительная нагрузка, а это рано или </a:t>
            </a:r>
            <a:r>
              <a:rPr lang="ru-RU" sz="2000" dirty="0" smtClean="0">
                <a:latin typeface="Tahoma" panose="020B0604030504040204" pitchFamily="34" charset="0"/>
                <a:ea typeface="Tahoma" panose="020B0604030504040204" pitchFamily="34" charset="0"/>
                <a:cs typeface="Tahoma" panose="020B0604030504040204" pitchFamily="34" charset="0"/>
              </a:rPr>
              <a:t>поздно скажется </a:t>
            </a:r>
            <a:r>
              <a:rPr lang="ru-RU" sz="2000" dirty="0">
                <a:latin typeface="Tahoma" panose="020B0604030504040204" pitchFamily="34" charset="0"/>
                <a:ea typeface="Tahoma" panose="020B0604030504040204" pitchFamily="34" charset="0"/>
                <a:cs typeface="Tahoma" panose="020B0604030504040204" pitchFamily="34" charset="0"/>
              </a:rPr>
              <a:t>на качестве; что важно — от наставника требуется </a:t>
            </a:r>
            <a:r>
              <a:rPr lang="ru-RU" sz="2000" dirty="0" smtClean="0">
                <a:latin typeface="Tahoma" panose="020B0604030504040204" pitchFamily="34" charset="0"/>
                <a:ea typeface="Tahoma" panose="020B0604030504040204" pitchFamily="34" charset="0"/>
                <a:cs typeface="Tahoma" panose="020B0604030504040204" pitchFamily="34" charset="0"/>
              </a:rPr>
              <a:t>искреннее стремление </a:t>
            </a:r>
            <a:r>
              <a:rPr lang="ru-RU" sz="2000" dirty="0">
                <a:latin typeface="Tahoma" panose="020B0604030504040204" pitchFamily="34" charset="0"/>
                <a:ea typeface="Tahoma" panose="020B0604030504040204" pitchFamily="34" charset="0"/>
                <a:cs typeface="Tahoma" panose="020B0604030504040204" pitchFamily="34" charset="0"/>
              </a:rPr>
              <a:t>помогать подопечному, а не просто от случая к </a:t>
            </a:r>
            <a:r>
              <a:rPr lang="ru-RU" sz="2000" dirty="0" smtClean="0">
                <a:latin typeface="Tahoma" panose="020B0604030504040204" pitchFamily="34" charset="0"/>
                <a:ea typeface="Tahoma" panose="020B0604030504040204" pitchFamily="34" charset="0"/>
                <a:cs typeface="Tahoma" panose="020B0604030504040204" pitchFamily="34" charset="0"/>
              </a:rPr>
              <a:t>случаю оценивать </a:t>
            </a:r>
            <a:r>
              <a:rPr lang="ru-RU" sz="2000" dirty="0">
                <a:latin typeface="Tahoma" panose="020B0604030504040204" pitchFamily="34" charset="0"/>
                <a:ea typeface="Tahoma" panose="020B0604030504040204" pitchFamily="34" charset="0"/>
                <a:cs typeface="Tahoma" panose="020B0604030504040204" pitchFamily="34" charset="0"/>
              </a:rPr>
              <a:t>результаты его </a:t>
            </a:r>
            <a:r>
              <a:rPr lang="ru-RU" sz="2000" dirty="0" smtClean="0">
                <a:latin typeface="Tahoma" panose="020B0604030504040204" pitchFamily="34" charset="0"/>
                <a:ea typeface="Tahoma" panose="020B0604030504040204" pitchFamily="34" charset="0"/>
                <a:cs typeface="Tahoma" panose="020B0604030504040204" pitchFamily="34" charset="0"/>
              </a:rPr>
              <a:t>работы</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Быть </a:t>
            </a:r>
            <a:r>
              <a:rPr lang="ru-RU" sz="2000" dirty="0">
                <a:latin typeface="Tahoma" panose="020B0604030504040204" pitchFamily="34" charset="0"/>
                <a:ea typeface="Tahoma" panose="020B0604030504040204" pitchFamily="34" charset="0"/>
                <a:cs typeface="Tahoma" panose="020B0604030504040204" pitchFamily="34" charset="0"/>
              </a:rPr>
              <a:t>готовым инвестировать свое время в развитие </a:t>
            </a:r>
            <a:r>
              <a:rPr lang="ru-RU" sz="2000" dirty="0" smtClean="0">
                <a:latin typeface="Tahoma" panose="020B0604030504040204" pitchFamily="34" charset="0"/>
                <a:ea typeface="Tahoma" panose="020B0604030504040204" pitchFamily="34" charset="0"/>
                <a:cs typeface="Tahoma" panose="020B0604030504040204" pitchFamily="34" charset="0"/>
              </a:rPr>
              <a:t>другого человека (стать хорошим наставником </a:t>
            </a:r>
            <a:r>
              <a:rPr lang="ru-RU" sz="2000" dirty="0">
                <a:latin typeface="Tahoma" panose="020B0604030504040204" pitchFamily="34" charset="0"/>
                <a:ea typeface="Tahoma" panose="020B0604030504040204" pitchFamily="34" charset="0"/>
                <a:cs typeface="Tahoma" panose="020B0604030504040204" pitchFamily="34" charset="0"/>
              </a:rPr>
              <a:t>невозможно, если стремление помогать не является </a:t>
            </a:r>
            <a:r>
              <a:rPr lang="ru-RU" sz="2000" dirty="0" smtClean="0">
                <a:latin typeface="Tahoma" panose="020B0604030504040204" pitchFamily="34" charset="0"/>
                <a:ea typeface="Tahoma" panose="020B0604030504040204" pitchFamily="34" charset="0"/>
                <a:cs typeface="Tahoma" panose="020B0604030504040204" pitchFamily="34" charset="0"/>
              </a:rPr>
              <a:t>для человека </a:t>
            </a:r>
            <a:r>
              <a:rPr lang="ru-RU" sz="2000" dirty="0">
                <a:latin typeface="Tahoma" panose="020B0604030504040204" pitchFamily="34" charset="0"/>
                <a:ea typeface="Tahoma" panose="020B0604030504040204" pitchFamily="34" charset="0"/>
                <a:cs typeface="Tahoma" panose="020B0604030504040204" pitchFamily="34" charset="0"/>
              </a:rPr>
              <a:t>безусловной ценностью</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319596"/>
            <a:ext cx="9990339" cy="64807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Портрет наставника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256815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37351" y="1313893"/>
            <a:ext cx="10386874" cy="5193437"/>
          </a:xfrm>
        </p:spPr>
        <p:txBody>
          <a:bodyPr>
            <a:noAutofit/>
          </a:bodyPr>
          <a:lstStyle/>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Быть </a:t>
            </a:r>
            <a:r>
              <a:rPr lang="ru-RU" sz="2000" dirty="0">
                <a:latin typeface="Tahoma" panose="020B0604030504040204" pitchFamily="34" charset="0"/>
                <a:ea typeface="Tahoma" panose="020B0604030504040204" pitchFamily="34" charset="0"/>
                <a:cs typeface="Tahoma" panose="020B0604030504040204" pitchFamily="34" charset="0"/>
              </a:rPr>
              <a:t>способным к конструктивной </a:t>
            </a:r>
            <a:r>
              <a:rPr lang="ru-RU" sz="2000" dirty="0" smtClean="0">
                <a:latin typeface="Tahoma" panose="020B0604030504040204" pitchFamily="34" charset="0"/>
                <a:ea typeface="Tahoma" panose="020B0604030504040204" pitchFamily="34" charset="0"/>
                <a:cs typeface="Tahoma" panose="020B0604030504040204" pitchFamily="34" charset="0"/>
              </a:rPr>
              <a:t>критике: когда </a:t>
            </a:r>
            <a:r>
              <a:rPr lang="ru-RU" sz="2000" dirty="0">
                <a:latin typeface="Tahoma" panose="020B0604030504040204" pitchFamily="34" charset="0"/>
                <a:ea typeface="Tahoma" panose="020B0604030504040204" pitchFamily="34" charset="0"/>
                <a:cs typeface="Tahoma" panose="020B0604030504040204" pitchFamily="34" charset="0"/>
              </a:rPr>
              <a:t>наставник дает оценку действий того или </a:t>
            </a:r>
            <a:r>
              <a:rPr lang="ru-RU" sz="2000" dirty="0" smtClean="0">
                <a:latin typeface="Tahoma" panose="020B0604030504040204" pitchFamily="34" charset="0"/>
                <a:ea typeface="Tahoma" panose="020B0604030504040204" pitchFamily="34" charset="0"/>
                <a:cs typeface="Tahoma" panose="020B0604030504040204" pitchFamily="34" charset="0"/>
              </a:rPr>
              <a:t>иного сотрудника</a:t>
            </a:r>
            <a:r>
              <a:rPr lang="ru-RU" sz="2000" dirty="0">
                <a:latin typeface="Tahoma" panose="020B0604030504040204" pitchFamily="34" charset="0"/>
                <a:ea typeface="Tahoma" panose="020B0604030504040204" pitchFamily="34" charset="0"/>
                <a:cs typeface="Tahoma" panose="020B0604030504040204" pitchFamily="34" charset="0"/>
              </a:rPr>
              <a:t>, это не должно напоминать критический анализ — оценка </a:t>
            </a:r>
            <a:r>
              <a:rPr lang="ru-RU" sz="2000" dirty="0" smtClean="0">
                <a:latin typeface="Tahoma" panose="020B0604030504040204" pitchFamily="34" charset="0"/>
                <a:ea typeface="Tahoma" panose="020B0604030504040204" pitchFamily="34" charset="0"/>
                <a:cs typeface="Tahoma" panose="020B0604030504040204" pitchFamily="34" charset="0"/>
              </a:rPr>
              <a:t>в первую </a:t>
            </a:r>
            <a:r>
              <a:rPr lang="ru-RU" sz="2000" dirty="0">
                <a:latin typeface="Tahoma" panose="020B0604030504040204" pitchFamily="34" charset="0"/>
                <a:ea typeface="Tahoma" panose="020B0604030504040204" pitchFamily="34" charset="0"/>
                <a:cs typeface="Tahoma" panose="020B0604030504040204" pitchFamily="34" charset="0"/>
              </a:rPr>
              <a:t>очередь должна содержать конкретные предложения </a:t>
            </a:r>
            <a:r>
              <a:rPr lang="ru-RU" sz="2000" dirty="0" smtClean="0">
                <a:latin typeface="Tahoma" panose="020B0604030504040204" pitchFamily="34" charset="0"/>
                <a:ea typeface="Tahoma" panose="020B0604030504040204" pitchFamily="34" charset="0"/>
                <a:cs typeface="Tahoma" panose="020B0604030504040204" pitchFamily="34" charset="0"/>
              </a:rPr>
              <a:t>по улучшению работы</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Проявлять </a:t>
            </a:r>
            <a:r>
              <a:rPr lang="ru-RU" sz="2000" dirty="0">
                <a:latin typeface="Tahoma" panose="020B0604030504040204" pitchFamily="34" charset="0"/>
                <a:ea typeface="Tahoma" panose="020B0604030504040204" pitchFamily="34" charset="0"/>
                <a:cs typeface="Tahoma" panose="020B0604030504040204" pitchFamily="34" charset="0"/>
              </a:rPr>
              <a:t>инициативу и регулярно предоставлять обратную связь</a:t>
            </a:r>
            <a:r>
              <a:rPr lang="ru-RU" sz="2000" dirty="0" smtClean="0">
                <a:latin typeface="Tahoma" panose="020B0604030504040204" pitchFamily="34" charset="0"/>
                <a:ea typeface="Tahoma" panose="020B0604030504040204" pitchFamily="34" charset="0"/>
                <a:cs typeface="Tahoma" panose="020B0604030504040204" pitchFamily="34" charset="0"/>
              </a:rPr>
              <a:t>: хороший </a:t>
            </a:r>
            <a:r>
              <a:rPr lang="ru-RU" sz="2000" dirty="0">
                <a:latin typeface="Tahoma" panose="020B0604030504040204" pitchFamily="34" charset="0"/>
                <a:ea typeface="Tahoma" panose="020B0604030504040204" pitchFamily="34" charset="0"/>
                <a:cs typeface="Tahoma" panose="020B0604030504040204" pitchFamily="34" charset="0"/>
              </a:rPr>
              <a:t>наставник — всегда в курсе проблем сотрудника, а если </a:t>
            </a:r>
            <a:r>
              <a:rPr lang="ru-RU" sz="2000" dirty="0" smtClean="0">
                <a:latin typeface="Tahoma" panose="020B0604030504040204" pitchFamily="34" charset="0"/>
                <a:ea typeface="Tahoma" panose="020B0604030504040204" pitchFamily="34" charset="0"/>
                <a:cs typeface="Tahoma" panose="020B0604030504040204" pitchFamily="34" charset="0"/>
              </a:rPr>
              <a:t>у подопечного </a:t>
            </a:r>
            <a:r>
              <a:rPr lang="ru-RU" sz="2000" dirty="0">
                <a:latin typeface="Tahoma" panose="020B0604030504040204" pitchFamily="34" charset="0"/>
                <a:ea typeface="Tahoma" panose="020B0604030504040204" pitchFamily="34" charset="0"/>
                <a:cs typeface="Tahoma" panose="020B0604030504040204" pitchFamily="34" charset="0"/>
              </a:rPr>
              <a:t>появляются проблемы в работе или взаимоотношениях, </a:t>
            </a:r>
            <a:r>
              <a:rPr lang="ru-RU" sz="2000" dirty="0" smtClean="0">
                <a:latin typeface="Tahoma" panose="020B0604030504040204" pitchFamily="34" charset="0"/>
                <a:ea typeface="Tahoma" panose="020B0604030504040204" pitchFamily="34" charset="0"/>
                <a:cs typeface="Tahoma" panose="020B0604030504040204" pitchFamily="34" charset="0"/>
              </a:rPr>
              <a:t>он не </a:t>
            </a:r>
            <a:r>
              <a:rPr lang="ru-RU" sz="2000" dirty="0">
                <a:latin typeface="Tahoma" panose="020B0604030504040204" pitchFamily="34" charset="0"/>
                <a:ea typeface="Tahoma" panose="020B0604030504040204" pitchFamily="34" charset="0"/>
                <a:cs typeface="Tahoma" panose="020B0604030504040204" pitchFamily="34" charset="0"/>
              </a:rPr>
              <a:t>дожидается окончания года (когда на встрече по подведению </a:t>
            </a:r>
            <a:r>
              <a:rPr lang="ru-RU" sz="2000" dirty="0" smtClean="0">
                <a:latin typeface="Tahoma" panose="020B0604030504040204" pitchFamily="34" charset="0"/>
                <a:ea typeface="Tahoma" panose="020B0604030504040204" pitchFamily="34" charset="0"/>
                <a:cs typeface="Tahoma" panose="020B0604030504040204" pitchFamily="34" charset="0"/>
              </a:rPr>
              <a:t>итогов можно </a:t>
            </a:r>
            <a:r>
              <a:rPr lang="ru-RU" sz="2000" dirty="0">
                <a:latin typeface="Tahoma" panose="020B0604030504040204" pitchFamily="34" charset="0"/>
                <a:ea typeface="Tahoma" panose="020B0604030504040204" pitchFamily="34" charset="0"/>
                <a:cs typeface="Tahoma" panose="020B0604030504040204" pitchFamily="34" charset="0"/>
              </a:rPr>
              <a:t>зафиксировать несделанное), а принимает меры немедленно</a:t>
            </a:r>
            <a:r>
              <a:rPr lang="ru-RU" sz="2000" dirty="0" smtClean="0">
                <a:latin typeface="Tahoma" panose="020B0604030504040204" pitchFamily="34" charset="0"/>
                <a:ea typeface="Tahoma" panose="020B0604030504040204" pitchFamily="34" charset="0"/>
                <a:cs typeface="Tahoma" panose="020B0604030504040204" pitchFamily="34" charset="0"/>
              </a:rPr>
              <a:t>, чтобы </a:t>
            </a:r>
            <a:r>
              <a:rPr lang="ru-RU" sz="2000" dirty="0">
                <a:latin typeface="Tahoma" panose="020B0604030504040204" pitchFamily="34" charset="0"/>
                <a:ea typeface="Tahoma" panose="020B0604030504040204" pitchFamily="34" charset="0"/>
                <a:cs typeface="Tahoma" panose="020B0604030504040204" pitchFamily="34" charset="0"/>
              </a:rPr>
              <a:t>своевременно скорректировать действия </a:t>
            </a:r>
            <a:r>
              <a:rPr lang="ru-RU" sz="2000" dirty="0" smtClean="0">
                <a:latin typeface="Tahoma" panose="020B0604030504040204" pitchFamily="34" charset="0"/>
                <a:ea typeface="Tahoma" panose="020B0604030504040204" pitchFamily="34" charset="0"/>
                <a:cs typeface="Tahoma" panose="020B0604030504040204" pitchFamily="34" charset="0"/>
              </a:rPr>
              <a:t>сотрудника</a:t>
            </a:r>
          </a:p>
          <a:p>
            <a:pPr algn="just">
              <a:spcBef>
                <a:spcPts val="0"/>
              </a:spcBef>
              <a:spcAft>
                <a:spcPts val="600"/>
              </a:spcAft>
              <a:buFont typeface="Arial" panose="020B0604020202020204" pitchFamily="34" charset="0"/>
              <a:buChar char="•"/>
            </a:pPr>
            <a:r>
              <a:rPr lang="ru-RU" sz="2000" dirty="0"/>
              <a:t>Опытный специалист, имеющий профессиональные успехи (победитель профессиональных конкурсов, автор разработок и материалов, участник или модератор методических мероприятий), склонный к активной общественной работе, лояльный участник </a:t>
            </a:r>
            <a:r>
              <a:rPr lang="ru-RU" sz="2000" dirty="0" smtClean="0"/>
              <a:t>профессионального </a:t>
            </a:r>
            <a:r>
              <a:rPr lang="ru-RU" sz="2000" dirty="0"/>
              <a:t>сообщества; обладает лидерскими, организационными и коммуникативными навыками, хорошо развитой </a:t>
            </a:r>
            <a:r>
              <a:rPr lang="ru-RU" sz="2000" dirty="0" err="1"/>
              <a:t>эмпатией</a:t>
            </a:r>
            <a:r>
              <a:rPr lang="ru-RU" sz="2000" dirty="0"/>
              <a:t>. </a:t>
            </a:r>
          </a:p>
          <a:p>
            <a:pPr algn="just">
              <a:spcBef>
                <a:spcPts val="0"/>
              </a:spcBef>
              <a:spcAft>
                <a:spcPts val="600"/>
              </a:spcAft>
              <a:buFont typeface="Arial" panose="020B0604020202020204" pitchFamily="34" charset="0"/>
              <a:buChar char="•"/>
            </a:pP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319596"/>
            <a:ext cx="9990339" cy="64807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Портрет наставника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34229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10719" y="1149658"/>
            <a:ext cx="10670960" cy="5481961"/>
          </a:xfrm>
        </p:spPr>
        <p:txBody>
          <a:bodyPr>
            <a:noAutofit/>
          </a:bodyPr>
          <a:lstStyle/>
          <a:p>
            <a:pPr marL="0" indent="0" algn="just">
              <a:buNone/>
            </a:pP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1.</a:t>
            </a:r>
            <a:r>
              <a:rPr lang="ru-RU" sz="18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Разделяет ценности государственного органа и понимает специфику гражданской службы</a:t>
            </a:r>
          </a:p>
          <a:p>
            <a:pPr algn="just"/>
            <a:r>
              <a:rPr lang="ru-RU" sz="1800" dirty="0">
                <a:latin typeface="Tahoma" panose="020B0604030504040204" pitchFamily="34" charset="0"/>
                <a:ea typeface="Tahoma" panose="020B0604030504040204" pitchFamily="34" charset="0"/>
                <a:cs typeface="Tahoma" panose="020B0604030504040204" pitchFamily="34" charset="0"/>
              </a:rPr>
              <a:t>Эффективное выполнение государственным органом своих функций зависит от степени приверженности и понимания гражданскими служащими ценностей государственного органа, от их ориентации на профессиональное, честное и беспристрастное исполнение должностных обязанностей, служение человеку, его правам и свободам.</a:t>
            </a:r>
          </a:p>
          <a:p>
            <a:pPr algn="just"/>
            <a:r>
              <a:rPr lang="ru-RU" sz="1800" dirty="0">
                <a:latin typeface="Tahoma" panose="020B0604030504040204" pitchFamily="34" charset="0"/>
                <a:ea typeface="Tahoma" panose="020B0604030504040204" pitchFamily="34" charset="0"/>
                <a:cs typeface="Tahoma" panose="020B0604030504040204" pitchFamily="34" charset="0"/>
              </a:rPr>
              <a:t>Воспитание этих качеств у наставляемых возможно при их наличии у самого наставника.</a:t>
            </a:r>
          </a:p>
          <a:p>
            <a:pPr marL="0" indent="0" algn="just">
              <a:buNone/>
            </a:pP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2. Желание быть наставником</a:t>
            </a:r>
          </a:p>
          <a:p>
            <a:pPr algn="just"/>
            <a:r>
              <a:rPr lang="ru-RU" sz="1800" dirty="0">
                <a:latin typeface="Tahoma" panose="020B0604030504040204" pitchFamily="34" charset="0"/>
                <a:ea typeface="Tahoma" panose="020B0604030504040204" pitchFamily="34" charset="0"/>
                <a:cs typeface="Tahoma" panose="020B0604030504040204" pitchFamily="34" charset="0"/>
              </a:rPr>
              <a:t>Наставничество - это дополнительная нагрузка к исполняемым наставником должностным обязанностям. Формальное осуществление наставничества, участие в нем только ради собственной материальной выгоды не будет иметь положительных результатов для государственного органа и наставляемого.</a:t>
            </a:r>
          </a:p>
          <a:p>
            <a:pPr marL="0" indent="0" algn="just">
              <a:buNone/>
            </a:pP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3. Способность передавать имеющиеся знания и умения, накопленный опыт, профессиональное мастерство</a:t>
            </a:r>
          </a:p>
          <a:p>
            <a:pPr algn="just"/>
            <a:r>
              <a:rPr lang="ru-RU" sz="1800" dirty="0">
                <a:latin typeface="Tahoma" panose="020B0604030504040204" pitchFamily="34" charset="0"/>
                <a:ea typeface="Tahoma" panose="020B0604030504040204" pitchFamily="34" charset="0"/>
                <a:cs typeface="Tahoma" panose="020B0604030504040204" pitchFamily="34" charset="0"/>
              </a:rPr>
              <a:t>При выборе наставника следует обращать внимание на тех, к кому чаще обращаются за советом в профессиональной служебной деятельности, кто грамотно ставит задачи и определяет текущие цели развития. Опыт осуществления наставничества также важен и в целях определения потенциальных эффективных руководителей из числа наставников.</a:t>
            </a:r>
          </a:p>
          <a:p>
            <a:pPr algn="just">
              <a:spcBef>
                <a:spcPts val="0"/>
              </a:spcBef>
              <a:spcAft>
                <a:spcPts val="600"/>
              </a:spcAft>
              <a:buFont typeface="Arial" panose="020B0604020202020204" pitchFamily="34" charset="0"/>
              <a:buChar char="•"/>
            </a:pP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1864312" y="319597"/>
            <a:ext cx="10327690" cy="6036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Портрет наставника на государственной службе</a:t>
            </a:r>
          </a:p>
        </p:txBody>
      </p:sp>
    </p:spTree>
    <p:extLst>
      <p:ext uri="{BB962C8B-B14F-4D97-AF65-F5344CB8AC3E}">
        <p14:creationId xmlns:p14="http://schemas.microsoft.com/office/powerpoint/2010/main" val="2301474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63984" y="1433744"/>
            <a:ext cx="10386874" cy="4904913"/>
          </a:xfrm>
        </p:spPr>
        <p:txBody>
          <a:bodyPr>
            <a:noAutofit/>
          </a:bodyPr>
          <a:lstStyle/>
          <a:p>
            <a:pPr marL="0" indent="0" algn="just">
              <a:buNone/>
            </a:pPr>
            <a:r>
              <a:rPr lang="ru-RU" sz="1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4</a:t>
            </a: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 Иметь авторитет в коллективе</a:t>
            </a:r>
          </a:p>
          <a:p>
            <a:pPr algn="just"/>
            <a:r>
              <a:rPr lang="ru-RU" sz="1800" dirty="0">
                <a:latin typeface="Tahoma" panose="020B0604030504040204" pitchFamily="34" charset="0"/>
                <a:ea typeface="Tahoma" panose="020B0604030504040204" pitchFamily="34" charset="0"/>
                <a:cs typeface="Tahoma" panose="020B0604030504040204" pitchFamily="34" charset="0"/>
              </a:rPr>
              <a:t>Наставник, имеющий авторитет в коллективе, как было отмечено выше, своим личным примером формирует модель поведения гражданских служащих, в отношении которых осуществляется наставничество, которая должна соответствовать правилам, установленным в государственном органе.</a:t>
            </a:r>
          </a:p>
          <a:p>
            <a:pPr algn="just"/>
            <a:r>
              <a:rPr lang="ru-RU" sz="1800" dirty="0">
                <a:latin typeface="Tahoma" panose="020B0604030504040204" pitchFamily="34" charset="0"/>
                <a:ea typeface="Tahoma" panose="020B0604030504040204" pitchFamily="34" charset="0"/>
                <a:cs typeface="Tahoma" panose="020B0604030504040204" pitchFamily="34" charset="0"/>
              </a:rPr>
              <a:t>Профессиональная культура направлена на создание в государственном органе позитивного морально-психологического климата, который позволял бы гражданскому служащему вне зависимости от уровня замещаемой должности развиваться как личности и профессионалу, раскрывать творческий потенциал, ощущать свою значимость и сопричастность к решению приоритетных задач, стоящих перед государственным органом.</a:t>
            </a:r>
          </a:p>
          <a:p>
            <a:pPr marL="0" indent="0" algn="just">
              <a:buNone/>
            </a:pPr>
            <a:r>
              <a:rPr lang="ru-RU" sz="1800" b="1" dirty="0">
                <a:solidFill>
                  <a:srgbClr val="C00000"/>
                </a:solidFill>
                <a:latin typeface="Tahoma" panose="020B0604030504040204" pitchFamily="34" charset="0"/>
                <a:ea typeface="Tahoma" panose="020B0604030504040204" pitchFamily="34" charset="0"/>
                <a:cs typeface="Tahoma" panose="020B0604030504040204" pitchFamily="34" charset="0"/>
              </a:rPr>
              <a:t>5. Умение радоваться успехам наставляемых и поддерживать их мотивацию</a:t>
            </a:r>
          </a:p>
          <a:p>
            <a:pPr algn="just"/>
            <a:r>
              <a:rPr lang="ru-RU" sz="1800" dirty="0">
                <a:latin typeface="Tahoma" panose="020B0604030504040204" pitchFamily="34" charset="0"/>
                <a:ea typeface="Tahoma" panose="020B0604030504040204" pitchFamily="34" charset="0"/>
                <a:cs typeface="Tahoma" panose="020B0604030504040204" pitchFamily="34" charset="0"/>
              </a:rPr>
              <a:t>Одной из задач наставника является формирование сплоченной команды государственного органа. В этой связи при выборе наставника следует обращать внимание на готовность кандидата передавать свой опыт, не опасаясь появления возможных конкурентов, разделять успехи и ошибки наставляемых, самоотверженно формируя высокоэффективных специалистов для достижения целей государственного органа</a:t>
            </a:r>
            <a:r>
              <a:rPr lang="ru-RU" sz="1800" dirty="0" smtClean="0">
                <a:latin typeface="Tahoma" panose="020B0604030504040204" pitchFamily="34" charset="0"/>
                <a:ea typeface="Tahoma" panose="020B0604030504040204" pitchFamily="34" charset="0"/>
                <a:cs typeface="Tahoma" panose="020B0604030504040204" pitchFamily="34" charset="0"/>
              </a:rPr>
              <a:t>. </a:t>
            </a:r>
            <a:endParaRPr lang="ru-RU" sz="18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319597"/>
            <a:ext cx="9990339" cy="5948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Портрет наставника на государственной службе</a:t>
            </a:r>
          </a:p>
        </p:txBody>
      </p:sp>
    </p:spTree>
    <p:extLst>
      <p:ext uri="{BB962C8B-B14F-4D97-AF65-F5344CB8AC3E}">
        <p14:creationId xmlns:p14="http://schemas.microsoft.com/office/powerpoint/2010/main" val="435031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1225118" y="1899821"/>
            <a:ext cx="9525740" cy="3906175"/>
          </a:xfrm>
        </p:spPr>
        <p:txBody>
          <a:bodyPr>
            <a:normAutofit/>
          </a:bodyPr>
          <a:lstStyle/>
          <a:p>
            <a:pPr marL="457200" indent="-457200" algn="just">
              <a:lnSpc>
                <a:spcPct val="120000"/>
              </a:lnSpc>
              <a:spcBef>
                <a:spcPts val="0"/>
              </a:spcBef>
              <a:buAutoNum type="arabicPeriod"/>
            </a:pPr>
            <a:r>
              <a:rPr lang="ru-RU" dirty="0" smtClean="0"/>
              <a:t>Принятие </a:t>
            </a:r>
          </a:p>
          <a:p>
            <a:pPr marL="457200" indent="-457200" algn="just">
              <a:lnSpc>
                <a:spcPct val="120000"/>
              </a:lnSpc>
              <a:spcBef>
                <a:spcPts val="0"/>
              </a:spcBef>
              <a:buAutoNum type="arabicPeriod"/>
            </a:pPr>
            <a:r>
              <a:rPr lang="ru-RU" dirty="0" smtClean="0"/>
              <a:t>Умение </a:t>
            </a:r>
            <a:r>
              <a:rPr lang="ru-RU" dirty="0"/>
              <a:t>слушать </a:t>
            </a:r>
            <a:endParaRPr lang="ru-RU" dirty="0" smtClean="0"/>
          </a:p>
          <a:p>
            <a:pPr marL="457200" indent="-457200" algn="just">
              <a:lnSpc>
                <a:spcPct val="120000"/>
              </a:lnSpc>
              <a:spcBef>
                <a:spcPts val="0"/>
              </a:spcBef>
              <a:buAutoNum type="arabicPeriod"/>
            </a:pPr>
            <a:r>
              <a:rPr lang="ru-RU" dirty="0" smtClean="0"/>
              <a:t>Умение </a:t>
            </a:r>
            <a:r>
              <a:rPr lang="ru-RU" dirty="0"/>
              <a:t>слышать </a:t>
            </a:r>
            <a:endParaRPr lang="ru-RU" dirty="0" smtClean="0"/>
          </a:p>
          <a:p>
            <a:pPr marL="457200" indent="-457200" algn="just">
              <a:lnSpc>
                <a:spcPct val="120000"/>
              </a:lnSpc>
              <a:spcBef>
                <a:spcPts val="0"/>
              </a:spcBef>
              <a:buAutoNum type="arabicPeriod"/>
            </a:pPr>
            <a:r>
              <a:rPr lang="ru-RU" dirty="0" smtClean="0"/>
              <a:t>Умение </a:t>
            </a:r>
            <a:r>
              <a:rPr lang="ru-RU" dirty="0"/>
              <a:t>задавать вопросы </a:t>
            </a:r>
            <a:endParaRPr lang="ru-RU" dirty="0" smtClean="0"/>
          </a:p>
          <a:p>
            <a:pPr marL="457200" indent="-457200" algn="just">
              <a:lnSpc>
                <a:spcPct val="120000"/>
              </a:lnSpc>
              <a:spcBef>
                <a:spcPts val="0"/>
              </a:spcBef>
              <a:buAutoNum type="arabicPeriod"/>
            </a:pPr>
            <a:r>
              <a:rPr lang="ru-RU" dirty="0" smtClean="0"/>
              <a:t>Равенство </a:t>
            </a:r>
          </a:p>
          <a:p>
            <a:pPr marL="457200" indent="-457200" algn="just">
              <a:lnSpc>
                <a:spcPct val="120000"/>
              </a:lnSpc>
              <a:spcBef>
                <a:spcPts val="0"/>
              </a:spcBef>
              <a:buAutoNum type="arabicPeriod"/>
            </a:pPr>
            <a:r>
              <a:rPr lang="ru-RU" dirty="0" smtClean="0"/>
              <a:t>Честность </a:t>
            </a:r>
            <a:r>
              <a:rPr lang="ru-RU" dirty="0"/>
              <a:t>и открытость </a:t>
            </a:r>
            <a:endParaRPr lang="ru-RU" dirty="0" smtClean="0"/>
          </a:p>
          <a:p>
            <a:pPr marL="457200" indent="-457200" algn="just">
              <a:lnSpc>
                <a:spcPct val="120000"/>
              </a:lnSpc>
              <a:spcBef>
                <a:spcPts val="0"/>
              </a:spcBef>
              <a:buAutoNum type="arabicPeriod"/>
            </a:pPr>
            <a:r>
              <a:rPr lang="ru-RU" dirty="0" smtClean="0"/>
              <a:t>Надежность </a:t>
            </a:r>
          </a:p>
          <a:p>
            <a:pPr marL="457200" indent="-457200" algn="just">
              <a:lnSpc>
                <a:spcPct val="120000"/>
              </a:lnSpc>
              <a:spcBef>
                <a:spcPts val="0"/>
              </a:spcBef>
              <a:buAutoNum type="arabicPeriod"/>
            </a:pPr>
            <a:r>
              <a:rPr lang="ru-RU" dirty="0" smtClean="0"/>
              <a:t>Последовательность</a:t>
            </a: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Принципы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4497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90617" y="1393795"/>
            <a:ext cx="10360241" cy="5211192"/>
          </a:xfrm>
        </p:spPr>
        <p:txBody>
          <a:bodyPr>
            <a:noAutofit/>
          </a:bodyPr>
          <a:lstStyle/>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Постоянно </a:t>
            </a:r>
            <a:r>
              <a:rPr lang="ru-RU" sz="2000" dirty="0">
                <a:latin typeface="Tahoma" panose="020B0604030504040204" pitchFamily="34" charset="0"/>
                <a:ea typeface="Tahoma" panose="020B0604030504040204" pitchFamily="34" charset="0"/>
                <a:cs typeface="Tahoma" panose="020B0604030504040204" pitchFamily="34" charset="0"/>
              </a:rPr>
              <a:t>работайте над повышением своего профессионального и культурного уровня.</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Будьте </a:t>
            </a:r>
            <a:r>
              <a:rPr lang="ru-RU" sz="2000" dirty="0">
                <a:latin typeface="Tahoma" panose="020B0604030504040204" pitchFamily="34" charset="0"/>
                <a:ea typeface="Tahoma" panose="020B0604030504040204" pitchFamily="34" charset="0"/>
                <a:cs typeface="Tahoma" panose="020B0604030504040204" pitchFamily="34" charset="0"/>
              </a:rPr>
              <a:t>примером. Все, что вы требуете от наставляемого, вы должны знать и уметь сами.</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забывайте, что наставник является руководителем процесса </a:t>
            </a:r>
            <a:r>
              <a:rPr lang="ru-RU" sz="2000" dirty="0" smtClean="0">
                <a:latin typeface="Tahoma" panose="020B0604030504040204" pitchFamily="34" charset="0"/>
                <a:ea typeface="Tahoma" panose="020B0604030504040204" pitchFamily="34" charset="0"/>
                <a:cs typeface="Tahoma" panose="020B0604030504040204" pitchFamily="34" charset="0"/>
              </a:rPr>
              <a:t>обучения (профессионального развития), </a:t>
            </a:r>
            <a:r>
              <a:rPr lang="ru-RU" sz="2000" dirty="0">
                <a:latin typeface="Tahoma" panose="020B0604030504040204" pitchFamily="34" charset="0"/>
                <a:ea typeface="Tahoma" panose="020B0604030504040204" pitchFamily="34" charset="0"/>
                <a:cs typeface="Tahoma" panose="020B0604030504040204" pitchFamily="34" charset="0"/>
              </a:rPr>
              <a:t>а не руководителем наставляемого.</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Ведите </a:t>
            </a:r>
            <a:r>
              <a:rPr lang="ru-RU" sz="2000" dirty="0">
                <a:latin typeface="Tahoma" panose="020B0604030504040204" pitchFamily="34" charset="0"/>
                <a:ea typeface="Tahoma" panose="020B0604030504040204" pitchFamily="34" charset="0"/>
                <a:cs typeface="Tahoma" panose="020B0604030504040204" pitchFamily="34" charset="0"/>
              </a:rPr>
              <a:t>диалог с наставляемым на равных, будьте дипломатичны.</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говорите плохо о государственном органе и руководстве. Будьте лояльны по отношению к государству.</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обсуждайте с наставляемым личные качества и недостатки ваших коллег и руководителей.</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обсуждайте со своими коллегами личные качества и недостатки ваших подопечных</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Кодекс наставника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8016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81739" y="1722269"/>
            <a:ext cx="10360241" cy="4802819"/>
          </a:xfrm>
        </p:spPr>
        <p:txBody>
          <a:bodyPr>
            <a:noAutofit/>
          </a:bodyPr>
          <a:lstStyle/>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Четко </a:t>
            </a:r>
            <a:r>
              <a:rPr lang="ru-RU" sz="2000" dirty="0">
                <a:latin typeface="Tahoma" panose="020B0604030504040204" pitchFamily="34" charset="0"/>
                <a:ea typeface="Tahoma" panose="020B0604030504040204" pitchFamily="34" charset="0"/>
                <a:cs typeface="Tahoma" panose="020B0604030504040204" pitchFamily="34" charset="0"/>
              </a:rPr>
              <a:t>и понятно формулируйте задачи.</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Правильно </a:t>
            </a:r>
            <a:r>
              <a:rPr lang="ru-RU" sz="2000" dirty="0">
                <a:latin typeface="Tahoma" panose="020B0604030504040204" pitchFamily="34" charset="0"/>
                <a:ea typeface="Tahoma" panose="020B0604030504040204" pitchFamily="34" charset="0"/>
                <a:cs typeface="Tahoma" panose="020B0604030504040204" pitchFamily="34" charset="0"/>
              </a:rPr>
              <a:t>распределяйте время работы.</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Комбинируйте </a:t>
            </a:r>
            <a:r>
              <a:rPr lang="ru-RU" sz="2000" dirty="0">
                <a:latin typeface="Tahoma" panose="020B0604030504040204" pitchFamily="34" charset="0"/>
                <a:ea typeface="Tahoma" panose="020B0604030504040204" pitchFamily="34" charset="0"/>
                <a:cs typeface="Tahoma" panose="020B0604030504040204" pitchFamily="34" charset="0"/>
              </a:rPr>
              <a:t>различные способы обучения. Больше практики!</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Творчески </a:t>
            </a:r>
            <a:r>
              <a:rPr lang="ru-RU" sz="2000" dirty="0">
                <a:latin typeface="Tahoma" panose="020B0604030504040204" pitchFamily="34" charset="0"/>
                <a:ea typeface="Tahoma" panose="020B0604030504040204" pitchFamily="34" charset="0"/>
                <a:cs typeface="Tahoma" panose="020B0604030504040204" pitchFamily="34" charset="0"/>
              </a:rPr>
              <a:t>подходите к выполнению своей работы.</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Всегда </a:t>
            </a:r>
            <a:r>
              <a:rPr lang="ru-RU" sz="2000" dirty="0">
                <a:latin typeface="Tahoma" panose="020B0604030504040204" pitchFamily="34" charset="0"/>
                <a:ea typeface="Tahoma" panose="020B0604030504040204" pitchFamily="34" charset="0"/>
                <a:cs typeface="Tahoma" panose="020B0604030504040204" pitchFamily="34" charset="0"/>
              </a:rPr>
              <a:t>давайте обратную связь, как положительную, так и отрицательную.</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Оценивайте </a:t>
            </a:r>
            <a:r>
              <a:rPr lang="ru-RU" sz="2000" dirty="0">
                <a:latin typeface="Tahoma" panose="020B0604030504040204" pitchFamily="34" charset="0"/>
                <a:ea typeface="Tahoma" panose="020B0604030504040204" pitchFamily="34" charset="0"/>
                <a:cs typeface="Tahoma" panose="020B0604030504040204" pitchFamily="34" charset="0"/>
              </a:rPr>
              <a:t>не личность наставляемого, а проделанную им работу.</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Хвалите </a:t>
            </a:r>
            <a:r>
              <a:rPr lang="ru-RU" sz="2000" dirty="0">
                <a:latin typeface="Tahoma" panose="020B0604030504040204" pitchFamily="34" charset="0"/>
                <a:ea typeface="Tahoma" panose="020B0604030504040204" pitchFamily="34" charset="0"/>
                <a:cs typeface="Tahoma" panose="020B0604030504040204" pitchFamily="34" charset="0"/>
              </a:rPr>
              <a:t>наставляемого, если проделанная им работа заслуживает одобрения.</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Уважайте </a:t>
            </a:r>
            <a:r>
              <a:rPr lang="ru-RU" sz="2000" dirty="0">
                <a:latin typeface="Tahoma" panose="020B0604030504040204" pitchFamily="34" charset="0"/>
                <a:ea typeface="Tahoma" panose="020B0604030504040204" pitchFamily="34" charset="0"/>
                <a:cs typeface="Tahoma" panose="020B0604030504040204" pitchFamily="34" charset="0"/>
              </a:rPr>
              <a:t>мнение наставляемого.</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бойтесь признавать свои ошибки.</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Помогайте </a:t>
            </a:r>
            <a:r>
              <a:rPr lang="ru-RU" sz="2000" dirty="0">
                <a:latin typeface="Tahoma" panose="020B0604030504040204" pitchFamily="34" charset="0"/>
                <a:ea typeface="Tahoma" panose="020B0604030504040204" pitchFamily="34" charset="0"/>
                <a:cs typeface="Tahoma" panose="020B0604030504040204" pitchFamily="34" charset="0"/>
              </a:rPr>
              <a:t>наставляемому преодолевать возникающие трудности.</a:t>
            </a:r>
          </a:p>
          <a:p>
            <a:pPr marL="355600" indent="-355600"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Не </a:t>
            </a:r>
            <a:r>
              <a:rPr lang="ru-RU" sz="2000" dirty="0">
                <a:latin typeface="Tahoma" panose="020B0604030504040204" pitchFamily="34" charset="0"/>
                <a:ea typeface="Tahoma" panose="020B0604030504040204" pitchFamily="34" charset="0"/>
                <a:cs typeface="Tahoma" panose="020B0604030504040204" pitchFamily="34" charset="0"/>
              </a:rPr>
              <a:t>допускайте, чтобы ваше плохое настроение сказывалось на работе с наставляемым.</a:t>
            </a: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Кодекс наставника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17266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a:xfrm>
            <a:off x="5335480" y="365703"/>
            <a:ext cx="6439270" cy="628595"/>
          </a:xfrm>
        </p:spPr>
        <p:txBody>
          <a:body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Правила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https://ds03.infourok.ru/uploads/ex/1320/0005cbf7-a2d03f27/img4.jpg"/>
          <p:cNvPicPr>
            <a:picLocks noGrp="1" noChangeAspect="1" noChangeArrowheads="1"/>
          </p:cNvPicPr>
          <p:nvPr>
            <p:ph sz="quarter" idx="10"/>
          </p:nvPr>
        </p:nvPicPr>
        <p:blipFill rotWithShape="1">
          <a:blip r:embed="rId2">
            <a:extLst>
              <a:ext uri="{28A0092B-C50C-407E-A947-70E740481C1C}">
                <a14:useLocalDpi xmlns:a14="http://schemas.microsoft.com/office/drawing/2010/main" val="0"/>
              </a:ext>
            </a:extLst>
          </a:blip>
          <a:srcRect l="10028" t="25925" r="4507" b="11225"/>
          <a:stretch/>
        </p:blipFill>
        <p:spPr bwMode="auto">
          <a:xfrm>
            <a:off x="965492" y="1367162"/>
            <a:ext cx="10107568" cy="4767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565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585927" y="1864311"/>
            <a:ext cx="9907479" cy="3835154"/>
          </a:xfrm>
        </p:spPr>
        <p:txBody>
          <a:bodyPr>
            <a:normAutofit fontScale="40000" lnSpcReduction="20000"/>
          </a:bodyPr>
          <a:lstStyle/>
          <a:p>
            <a:pPr marL="0" indent="0" algn="just">
              <a:lnSpc>
                <a:spcPct val="120000"/>
              </a:lnSpc>
              <a:spcBef>
                <a:spcPts val="0"/>
              </a:spcBef>
              <a:spcAft>
                <a:spcPts val="600"/>
              </a:spcAft>
              <a:buNone/>
            </a:pPr>
            <a:r>
              <a:rPr lang="ru-RU" sz="4900" dirty="0" smtClean="0">
                <a:latin typeface="Tahoma" panose="020B0604030504040204" pitchFamily="34" charset="0"/>
                <a:ea typeface="Tahoma" panose="020B0604030504040204" pitchFamily="34" charset="0"/>
                <a:cs typeface="Tahoma" panose="020B0604030504040204" pitchFamily="34" charset="0"/>
              </a:rPr>
              <a:t>При </a:t>
            </a:r>
            <a:r>
              <a:rPr lang="ru-RU" sz="4900" b="1" dirty="0">
                <a:solidFill>
                  <a:srgbClr val="C00000"/>
                </a:solidFill>
                <a:latin typeface="Tahoma" panose="020B0604030504040204" pitchFamily="34" charset="0"/>
                <a:ea typeface="Tahoma" panose="020B0604030504040204" pitchFamily="34" charset="0"/>
                <a:cs typeface="Tahoma" panose="020B0604030504040204" pitchFamily="34" charset="0"/>
              </a:rPr>
              <a:t>формальном (официальном) </a:t>
            </a:r>
            <a:r>
              <a:rPr lang="ru-RU" sz="4900" dirty="0">
                <a:latin typeface="Tahoma" panose="020B0604030504040204" pitchFamily="34" charset="0"/>
                <a:ea typeface="Tahoma" panose="020B0604030504040204" pitchFamily="34" charset="0"/>
                <a:cs typeface="Tahoma" panose="020B0604030504040204" pitchFamily="34" charset="0"/>
              </a:rPr>
              <a:t>наставничестве заранее устанавливаются цели, прописываются процедуры, создаются регламенты и все это подкрепляется соответствующими </a:t>
            </a:r>
            <a:r>
              <a:rPr lang="ru-RU" sz="4900" dirty="0" smtClean="0">
                <a:latin typeface="Tahoma" panose="020B0604030504040204" pitchFamily="34" charset="0"/>
                <a:ea typeface="Tahoma" panose="020B0604030504040204" pitchFamily="34" charset="0"/>
                <a:cs typeface="Tahoma" panose="020B0604030504040204" pitchFamily="34" charset="0"/>
              </a:rPr>
              <a:t>приказами</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Результаты </a:t>
            </a:r>
            <a:r>
              <a:rPr lang="ru-RU" sz="4900" dirty="0">
                <a:latin typeface="Tahoma" panose="020B0604030504040204" pitchFamily="34" charset="0"/>
                <a:ea typeface="Tahoma" panose="020B0604030504040204" pitchFamily="34" charset="0"/>
                <a:cs typeface="Tahoma" panose="020B0604030504040204" pitchFamily="34" charset="0"/>
              </a:rPr>
              <a:t>формального наставничества отслеживаются и </a:t>
            </a:r>
            <a:r>
              <a:rPr lang="ru-RU" sz="4900" dirty="0" smtClean="0">
                <a:latin typeface="Tahoma" panose="020B0604030504040204" pitchFamily="34" charset="0"/>
                <a:ea typeface="Tahoma" panose="020B0604030504040204" pitchFamily="34" charset="0"/>
                <a:cs typeface="Tahoma" panose="020B0604030504040204" pitchFamily="34" charset="0"/>
              </a:rPr>
              <a:t>измеряются</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Наставники </a:t>
            </a:r>
            <a:r>
              <a:rPr lang="ru-RU" sz="4900" dirty="0">
                <a:latin typeface="Tahoma" panose="020B0604030504040204" pitchFamily="34" charset="0"/>
                <a:ea typeface="Tahoma" panose="020B0604030504040204" pitchFamily="34" charset="0"/>
                <a:cs typeface="Tahoma" panose="020B0604030504040204" pitchFamily="34" charset="0"/>
              </a:rPr>
              <a:t>и наставляемые специально подбираются друг другу по ряду </a:t>
            </a:r>
            <a:r>
              <a:rPr lang="ru-RU" sz="4900" dirty="0" smtClean="0">
                <a:latin typeface="Tahoma" panose="020B0604030504040204" pitchFamily="34" charset="0"/>
                <a:ea typeface="Tahoma" panose="020B0604030504040204" pitchFamily="34" charset="0"/>
                <a:cs typeface="Tahoma" panose="020B0604030504040204" pitchFamily="34" charset="0"/>
              </a:rPr>
              <a:t>критериев</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И </a:t>
            </a:r>
            <a:r>
              <a:rPr lang="ru-RU" sz="4900" dirty="0">
                <a:latin typeface="Tahoma" panose="020B0604030504040204" pitchFamily="34" charset="0"/>
                <a:ea typeface="Tahoma" panose="020B0604030504040204" pitchFamily="34" charset="0"/>
                <a:cs typeface="Tahoma" panose="020B0604030504040204" pitchFamily="34" charset="0"/>
              </a:rPr>
              <a:t>наставнику и наставляемому обеспечивается необходимое обучение и </a:t>
            </a:r>
            <a:r>
              <a:rPr lang="ru-RU" sz="4900" dirty="0" smtClean="0">
                <a:latin typeface="Tahoma" panose="020B0604030504040204" pitchFamily="34" charset="0"/>
                <a:ea typeface="Tahoma" panose="020B0604030504040204" pitchFamily="34" charset="0"/>
                <a:cs typeface="Tahoma" panose="020B0604030504040204" pitchFamily="34" charset="0"/>
              </a:rPr>
              <a:t>поддержка</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По </a:t>
            </a:r>
            <a:r>
              <a:rPr lang="ru-RU" sz="4900" dirty="0">
                <a:latin typeface="Tahoma" panose="020B0604030504040204" pitchFamily="34" charset="0"/>
                <a:ea typeface="Tahoma" panose="020B0604030504040204" pitchFamily="34" charset="0"/>
                <a:cs typeface="Tahoma" panose="020B0604030504040204" pitchFamily="34" charset="0"/>
              </a:rPr>
              <a:t>результатам успешного формального наставничества, все участники получают бонусы от </a:t>
            </a:r>
            <a:r>
              <a:rPr lang="ru-RU" sz="4900" dirty="0" smtClean="0">
                <a:latin typeface="Tahoma" panose="020B0604030504040204" pitchFamily="34" charset="0"/>
                <a:ea typeface="Tahoma" panose="020B0604030504040204" pitchFamily="34" charset="0"/>
                <a:cs typeface="Tahoma" panose="020B0604030504040204" pitchFamily="34" charset="0"/>
              </a:rPr>
              <a:t>организации</a:t>
            </a: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Формальное и неформальное наставничество</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72655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408374" y="228600"/>
            <a:ext cx="11452193"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Сущность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2" descr="https://econom.novreg.ru/tinybrowser/fulls/images/news/2018/02/10.jpg"/>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1436" y="1616276"/>
            <a:ext cx="2780188" cy="218513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franshiza.ru/files/news/zenia/19.10.16/franshiza_dlya_malogo_biznes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728" y="1406775"/>
            <a:ext cx="3594192" cy="23946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eduschool48.ucoz.ru/Icons/Mentors-help-you.jp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360024" y="1563263"/>
            <a:ext cx="2442272" cy="229115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avatars.mds.yandex.net/get-zen_doc/1645803/pub_5e18fc43d7859b00b4e676d6_5e18fc9e4e057700b19fc693/scale_12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181" y="4352361"/>
            <a:ext cx="3402858" cy="221469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avatars.mds.yandex.net/get-zen_doc/1709225/pub_5d287d3f8da1ce00ae25d692_5d287d93a98a2a00ad2da199/scale_1200"/>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298591" y="4491191"/>
            <a:ext cx="3164466" cy="178001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sun9-20.userapi.com/impf/c854124/v854124148/14a86c/_hSyn1wXSEQ.jpg?size=454x604&amp;quality=96&amp;sign=16997c10720f45eb3d9b7535f42432ff&amp;type=albu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5019" y="3792082"/>
            <a:ext cx="2180070" cy="2900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945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17250" y="1748901"/>
            <a:ext cx="10431261" cy="4465468"/>
          </a:xfrm>
        </p:spPr>
        <p:txBody>
          <a:bodyPr>
            <a:normAutofit fontScale="40000" lnSpcReduction="20000"/>
          </a:bodyPr>
          <a:lstStyle/>
          <a:p>
            <a:pPr marL="0" indent="0" algn="just">
              <a:lnSpc>
                <a:spcPct val="120000"/>
              </a:lnSpc>
              <a:spcBef>
                <a:spcPts val="0"/>
              </a:spcBef>
              <a:spcAft>
                <a:spcPts val="600"/>
              </a:spcAft>
              <a:buNone/>
            </a:pPr>
            <a:r>
              <a:rPr lang="ru-RU" sz="49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Неформальное </a:t>
            </a:r>
            <a:r>
              <a:rPr lang="ru-RU" sz="4900" b="1" dirty="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наставничество </a:t>
            </a:r>
            <a:r>
              <a:rPr lang="ru-RU" sz="4900" dirty="0">
                <a:latin typeface="Tahoma" panose="020B0604030504040204" pitchFamily="34" charset="0"/>
                <a:ea typeface="Tahoma" panose="020B0604030504040204" pitchFamily="34" charset="0"/>
                <a:cs typeface="Tahoma" panose="020B0604030504040204" pitchFamily="34" charset="0"/>
              </a:rPr>
              <a:t>представляет собой особую систему взаимоотношений, которые складываются между членами коллектива, исходя из общих командных целей, ценности взаимной поддержки и </a:t>
            </a:r>
            <a:r>
              <a:rPr lang="ru-RU" sz="4900" dirty="0" smtClean="0">
                <a:latin typeface="Tahoma" panose="020B0604030504040204" pitchFamily="34" charset="0"/>
                <a:ea typeface="Tahoma" panose="020B0604030504040204" pitchFamily="34" charset="0"/>
                <a:cs typeface="Tahoma" panose="020B0604030504040204" pitchFamily="34" charset="0"/>
              </a:rPr>
              <a:t>взаимовыручки</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Неформальное </a:t>
            </a:r>
            <a:r>
              <a:rPr lang="ru-RU" sz="4900" dirty="0">
                <a:latin typeface="Tahoma" panose="020B0604030504040204" pitchFamily="34" charset="0"/>
                <a:ea typeface="Tahoma" panose="020B0604030504040204" pitchFamily="34" charset="0"/>
                <a:cs typeface="Tahoma" panose="020B0604030504040204" pitchFamily="34" charset="0"/>
              </a:rPr>
              <a:t>наставничество иногда может возникать стихийно, но лучше, когда руководитель помогает этому процессу, и </a:t>
            </a:r>
            <a:r>
              <a:rPr lang="ru-RU" sz="4900" dirty="0" smtClean="0">
                <a:latin typeface="Tahoma" panose="020B0604030504040204" pitchFamily="34" charset="0"/>
                <a:ea typeface="Tahoma" panose="020B0604030504040204" pitchFamily="34" charset="0"/>
                <a:cs typeface="Tahoma" panose="020B0604030504040204" pitchFamily="34" charset="0"/>
              </a:rPr>
              <a:t>поощряет </a:t>
            </a:r>
            <a:r>
              <a:rPr lang="ru-RU" sz="4900" dirty="0">
                <a:latin typeface="Tahoma" panose="020B0604030504040204" pitchFamily="34" charset="0"/>
                <a:ea typeface="Tahoma" panose="020B0604030504040204" pitchFamily="34" charset="0"/>
                <a:cs typeface="Tahoma" panose="020B0604030504040204" pitchFamily="34" charset="0"/>
              </a:rPr>
              <a:t>такое </a:t>
            </a:r>
            <a:r>
              <a:rPr lang="ru-RU" sz="4900" dirty="0" smtClean="0">
                <a:latin typeface="Tahoma" panose="020B0604030504040204" pitchFamily="34" charset="0"/>
                <a:ea typeface="Tahoma" panose="020B0604030504040204" pitchFamily="34" charset="0"/>
                <a:cs typeface="Tahoma" panose="020B0604030504040204" pitchFamily="34" charset="0"/>
              </a:rPr>
              <a:t>взаимодействие </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В </a:t>
            </a:r>
            <a:r>
              <a:rPr lang="ru-RU" sz="4900" dirty="0">
                <a:latin typeface="Tahoma" panose="020B0604030504040204" pitchFamily="34" charset="0"/>
                <a:ea typeface="Tahoma" panose="020B0604030504040204" pitchFamily="34" charset="0"/>
                <a:cs typeface="Tahoma" panose="020B0604030504040204" pitchFamily="34" charset="0"/>
              </a:rPr>
              <a:t>такой ситуации неформальное наставничество носит ситуативный и неофициальный </a:t>
            </a:r>
            <a:r>
              <a:rPr lang="ru-RU" sz="4900" dirty="0" smtClean="0">
                <a:latin typeface="Tahoma" panose="020B0604030504040204" pitchFamily="34" charset="0"/>
                <a:ea typeface="Tahoma" panose="020B0604030504040204" pitchFamily="34" charset="0"/>
                <a:cs typeface="Tahoma" panose="020B0604030504040204" pitchFamily="34" charset="0"/>
              </a:rPr>
              <a:t>характер</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Сотрудники </a:t>
            </a:r>
            <a:r>
              <a:rPr lang="ru-RU" sz="4900" dirty="0">
                <a:latin typeface="Tahoma" panose="020B0604030504040204" pitchFamily="34" charset="0"/>
                <a:ea typeface="Tahoma" panose="020B0604030504040204" pitchFamily="34" charset="0"/>
                <a:cs typeface="Tahoma" panose="020B0604030504040204" pitchFamily="34" charset="0"/>
              </a:rPr>
              <a:t>чувствуют поддержку друг друга, и всегда готовы прийти на </a:t>
            </a:r>
            <a:r>
              <a:rPr lang="ru-RU" sz="4900" dirty="0" smtClean="0">
                <a:latin typeface="Tahoma" panose="020B0604030504040204" pitchFamily="34" charset="0"/>
                <a:ea typeface="Tahoma" panose="020B0604030504040204" pitchFamily="34" charset="0"/>
                <a:cs typeface="Tahoma" panose="020B0604030504040204" pitchFamily="34" charset="0"/>
              </a:rPr>
              <a:t>помощь</a:t>
            </a:r>
          </a:p>
          <a:p>
            <a:pPr algn="just">
              <a:lnSpc>
                <a:spcPct val="120000"/>
              </a:lnSpc>
              <a:spcBef>
                <a:spcPts val="0"/>
              </a:spcBef>
              <a:spcAft>
                <a:spcPts val="600"/>
              </a:spcAft>
              <a:buFont typeface="Arial" panose="020B0604020202020204" pitchFamily="34" charset="0"/>
              <a:buChar char="•"/>
            </a:pPr>
            <a:r>
              <a:rPr lang="ru-RU" sz="4900" dirty="0" smtClean="0">
                <a:latin typeface="Tahoma" panose="020B0604030504040204" pitchFamily="34" charset="0"/>
                <a:ea typeface="Tahoma" panose="020B0604030504040204" pitchFamily="34" charset="0"/>
                <a:cs typeface="Tahoma" panose="020B0604030504040204" pitchFamily="34" charset="0"/>
              </a:rPr>
              <a:t>При </a:t>
            </a:r>
            <a:r>
              <a:rPr lang="ru-RU" sz="4900" dirty="0">
                <a:latin typeface="Tahoma" panose="020B0604030504040204" pitchFamily="34" charset="0"/>
                <a:ea typeface="Tahoma" panose="020B0604030504040204" pitchFamily="34" charset="0"/>
                <a:cs typeface="Tahoma" panose="020B0604030504040204" pitchFamily="34" charset="0"/>
              </a:rPr>
              <a:t>неформальном наставничестве не ставятся конкретные цели, взаимоотношения не регламентируются никакими документами, а наставник и наставляемый притягиваются друг к другу на основе общих профессиональных интересов, любви к профессии и желании развиваться в своем </a:t>
            </a:r>
            <a:r>
              <a:rPr lang="ru-RU" sz="4900" dirty="0" smtClean="0">
                <a:latin typeface="Tahoma" panose="020B0604030504040204" pitchFamily="34" charset="0"/>
                <a:ea typeface="Tahoma" panose="020B0604030504040204" pitchFamily="34" charset="0"/>
                <a:cs typeface="Tahoma" panose="020B0604030504040204" pitchFamily="34" charset="0"/>
              </a:rPr>
              <a:t>деле</a:t>
            </a:r>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Формальное и неформальное наставничество</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0508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603681" y="1523737"/>
            <a:ext cx="10253709" cy="5001369"/>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Традиционное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a:t>
            </a:r>
            <a:r>
              <a:rPr lang="ru-RU" sz="2000" dirty="0">
                <a:latin typeface="Tahoma" panose="020B0604030504040204" pitchFamily="34" charset="0"/>
                <a:ea typeface="Tahoma" panose="020B0604030504040204" pitchFamily="34" charset="0"/>
                <a:cs typeface="Tahoma" panose="020B0604030504040204" pitchFamily="34" charset="0"/>
              </a:rPr>
              <a:t>, как правило, успешный и опытный профессионал, работает с менее опытным подопечным (или протеже) для улучшения работы, карьерного роста и налаживания рабочих связей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p>
          <a:p>
            <a:pPr marL="342900" indent="-3429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В </a:t>
            </a:r>
            <a:r>
              <a:rPr lang="ru-RU" sz="2000" dirty="0">
                <a:latin typeface="Tahoma" panose="020B0604030504040204" pitchFamily="34" charset="0"/>
                <a:ea typeface="Tahoma" panose="020B0604030504040204" pitchFamily="34" charset="0"/>
                <a:cs typeface="Tahoma" panose="020B0604030504040204" pitchFamily="34" charset="0"/>
              </a:rPr>
              <a:t>центре внимания – профессиональное развитие </a:t>
            </a:r>
            <a:r>
              <a:rPr lang="ru-RU" sz="2000" dirty="0" smtClean="0">
                <a:latin typeface="Tahoma" panose="020B0604030504040204" pitchFamily="34" charset="0"/>
                <a:ea typeface="Tahoma" panose="020B0604030504040204" pitchFamily="34" charset="0"/>
                <a:cs typeface="Tahoma" panose="020B0604030504040204" pitchFamily="34" charset="0"/>
              </a:rPr>
              <a:t>подопечного</a:t>
            </a:r>
          </a:p>
          <a:p>
            <a:pPr marL="342900" indent="-3429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 </a:t>
            </a:r>
            <a:r>
              <a:rPr lang="ru-RU" sz="2000" dirty="0">
                <a:latin typeface="Tahoma" panose="020B0604030504040204" pitchFamily="34" charset="0"/>
                <a:ea typeface="Tahoma" panose="020B0604030504040204" pitchFamily="34" charset="0"/>
                <a:cs typeface="Tahoma" panose="020B0604030504040204" pitchFamily="34" charset="0"/>
              </a:rPr>
              <a:t>передает свой опыт и технические знания, правила и традиции отношений в организации, дает конструктивную обратную связь и советы, как достичь </a:t>
            </a:r>
            <a:r>
              <a:rPr lang="ru-RU" sz="2000" dirty="0" smtClean="0">
                <a:latin typeface="Tahoma" panose="020B0604030504040204" pitchFamily="34" charset="0"/>
                <a:ea typeface="Tahoma" panose="020B0604030504040204" pitchFamily="34" charset="0"/>
                <a:cs typeface="Tahoma" panose="020B0604030504040204" pitchFamily="34" charset="0"/>
              </a:rPr>
              <a:t>успеха</a:t>
            </a:r>
          </a:p>
          <a:p>
            <a:pPr marL="342900" indent="-3429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 </a:t>
            </a:r>
            <a:r>
              <a:rPr lang="ru-RU" sz="2000" dirty="0">
                <a:latin typeface="Tahoma" panose="020B0604030504040204" pitchFamily="34" charset="0"/>
                <a:ea typeface="Tahoma" panose="020B0604030504040204" pitchFamily="34" charset="0"/>
                <a:cs typeface="Tahoma" panose="020B0604030504040204" pitchFamily="34" charset="0"/>
              </a:rPr>
              <a:t>имеет возможность понять и оценить, насколько его подопечный способен к дальнейшему профессиональному </a:t>
            </a:r>
            <a:r>
              <a:rPr lang="ru-RU" sz="2000" dirty="0" smtClean="0">
                <a:latin typeface="Tahoma" panose="020B0604030504040204" pitchFamily="34" charset="0"/>
                <a:ea typeface="Tahoma" panose="020B0604030504040204" pitchFamily="34" charset="0"/>
                <a:cs typeface="Tahoma" panose="020B0604030504040204" pitchFamily="34" charset="0"/>
              </a:rPr>
              <a:t>развитию</a:t>
            </a:r>
          </a:p>
          <a:p>
            <a:pPr marL="342900" indent="-3429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Подопечный </a:t>
            </a:r>
            <a:r>
              <a:rPr lang="ru-RU" sz="2000" dirty="0">
                <a:latin typeface="Tahoma" panose="020B0604030504040204" pitchFamily="34" charset="0"/>
                <a:ea typeface="Tahoma" panose="020B0604030504040204" pitchFamily="34" charset="0"/>
                <a:cs typeface="Tahoma" panose="020B0604030504040204" pitchFamily="34" charset="0"/>
              </a:rPr>
              <a:t>легче и быстрее осваивает новые функции, роли, корпоративные ценности и </a:t>
            </a:r>
            <a:r>
              <a:rPr lang="ru-RU" sz="2000" dirty="0" smtClean="0">
                <a:latin typeface="Tahoma" panose="020B0604030504040204" pitchFamily="34" charset="0"/>
                <a:ea typeface="Tahoma" panose="020B0604030504040204" pitchFamily="34" charset="0"/>
                <a:cs typeface="Tahoma" panose="020B0604030504040204" pitchFamily="34" charset="0"/>
              </a:rPr>
              <a:t>традиции</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083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514904" y="1355061"/>
            <a:ext cx="10253709" cy="4755148"/>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Партнерское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равный – равному» </a:t>
            </a:r>
            <a: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peer-to-peer</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Наставником </a:t>
            </a:r>
            <a:r>
              <a:rPr lang="ru-RU" sz="2000" dirty="0">
                <a:latin typeface="Tahoma" panose="020B0604030504040204" pitchFamily="34" charset="0"/>
                <a:ea typeface="Tahoma" panose="020B0604030504040204" pitchFamily="34" charset="0"/>
                <a:cs typeface="Tahoma" panose="020B0604030504040204" pitchFamily="34" charset="0"/>
              </a:rPr>
              <a:t>является сотрудник, равный по уровню подопечному, но с опытом работы в предметной области, которым партнер не обладает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 </a:t>
            </a:r>
            <a:r>
              <a:rPr lang="ru-RU" sz="2000" dirty="0">
                <a:latin typeface="Tahoma" panose="020B0604030504040204" pitchFamily="34" charset="0"/>
                <a:ea typeface="Tahoma" panose="020B0604030504040204" pitchFamily="34" charset="0"/>
                <a:cs typeface="Tahoma" panose="020B0604030504040204" pitchFamily="34" charset="0"/>
              </a:rPr>
              <a:t>помогает партнеру в улучшении выполнения работы, выстраивании рабочих отношений и повышении личной удовлетворенности </a:t>
            </a:r>
            <a:r>
              <a:rPr lang="ru-RU" sz="2000" dirty="0" smtClean="0">
                <a:latin typeface="Tahoma" panose="020B0604030504040204" pitchFamily="34" charset="0"/>
                <a:ea typeface="Tahoma" panose="020B0604030504040204" pitchFamily="34" charset="0"/>
                <a:cs typeface="Tahoma" panose="020B0604030504040204" pitchFamily="34" charset="0"/>
              </a:rPr>
              <a:t>работой</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Эффективный </a:t>
            </a:r>
            <a:r>
              <a:rPr lang="ru-RU" sz="2000" dirty="0">
                <a:latin typeface="Tahoma" panose="020B0604030504040204" pitchFamily="34" charset="0"/>
                <a:ea typeface="Tahoma" panose="020B0604030504040204" pitchFamily="34" charset="0"/>
                <a:cs typeface="Tahoma" panose="020B0604030504040204" pitchFamily="34" charset="0"/>
              </a:rPr>
              <a:t>наставник слушает, собирает информацию, обеспечивает честную и конструктивную обратную связь, создает видение перемен и мотивирует партнера к </a:t>
            </a:r>
            <a:r>
              <a:rPr lang="ru-RU" sz="2000" dirty="0" smtClean="0">
                <a:latin typeface="Tahoma" panose="020B0604030504040204" pitchFamily="34" charset="0"/>
                <a:ea typeface="Tahoma" panose="020B0604030504040204" pitchFamily="34" charset="0"/>
                <a:cs typeface="Tahoma" panose="020B0604030504040204" pitchFamily="34" charset="0"/>
              </a:rPr>
              <a:t>действиям</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Наставник </a:t>
            </a:r>
            <a:r>
              <a:rPr lang="ru-RU" sz="2000" dirty="0">
                <a:latin typeface="Tahoma" panose="020B0604030504040204" pitchFamily="34" charset="0"/>
                <a:ea typeface="Tahoma" panose="020B0604030504040204" pitchFamily="34" charset="0"/>
                <a:cs typeface="Tahoma" panose="020B0604030504040204" pitchFamily="34" charset="0"/>
              </a:rPr>
              <a:t>помогает партнеру отслеживать прогресс в достижении конкретных карьерных </a:t>
            </a:r>
            <a:r>
              <a:rPr lang="ru-RU" sz="2000" dirty="0" smtClean="0">
                <a:latin typeface="Tahoma" panose="020B0604030504040204" pitchFamily="34" charset="0"/>
                <a:ea typeface="Tahoma" panose="020B0604030504040204" pitchFamily="34" charset="0"/>
                <a:cs typeface="Tahoma" panose="020B0604030504040204" pitchFamily="34" charset="0"/>
              </a:rPr>
              <a:t>целей</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41894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807868" y="1869966"/>
            <a:ext cx="9641149" cy="3924151"/>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Групповое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Связь </a:t>
            </a:r>
            <a:r>
              <a:rPr lang="ru-RU" sz="2000" dirty="0">
                <a:latin typeface="Tahoma" panose="020B0604030504040204" pitchFamily="34" charset="0"/>
                <a:ea typeface="Tahoma" panose="020B0604030504040204" pitchFamily="34" charset="0"/>
                <a:cs typeface="Tahoma" panose="020B0604030504040204" pitchFamily="34" charset="0"/>
              </a:rPr>
              <a:t>нескольких лиц с более опытными коллегами («Круги наставничества»)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Группа </a:t>
            </a:r>
            <a:r>
              <a:rPr lang="ru-RU" sz="2000" dirty="0">
                <a:latin typeface="Tahoma" panose="020B0604030504040204" pitchFamily="34" charset="0"/>
                <a:ea typeface="Tahoma" panose="020B0604030504040204" pitchFamily="34" charset="0"/>
                <a:cs typeface="Tahoma" panose="020B0604030504040204" pitchFamily="34" charset="0"/>
              </a:rPr>
              <a:t>наставников советует подопечным, как действовать для достижения своих целей, устранить неполадки и решить проблемы в работе, помогает ориентироваться в организационной политике и предоставляет рекомендации для выдвижения инновационных идей;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Группа </a:t>
            </a:r>
            <a:r>
              <a:rPr lang="ru-RU" sz="2000" dirty="0">
                <a:latin typeface="Tahoma" panose="020B0604030504040204" pitchFamily="34" charset="0"/>
                <a:ea typeface="Tahoma" panose="020B0604030504040204" pitchFamily="34" charset="0"/>
                <a:cs typeface="Tahoma" panose="020B0604030504040204" pitchFamily="34" charset="0"/>
              </a:rPr>
              <a:t>наставников может предоставить предложения для развития карьеры, организовать доступ к экспертам по конкретным вопросам и идеи о том, как разрешить сложные ситуации</a:t>
            </a:r>
          </a:p>
        </p:txBody>
      </p:sp>
    </p:spTree>
    <p:extLst>
      <p:ext uri="{BB962C8B-B14F-4D97-AF65-F5344CB8AC3E}">
        <p14:creationId xmlns:p14="http://schemas.microsoft.com/office/powerpoint/2010/main" val="3713743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852256" y="2171806"/>
            <a:ext cx="9596761" cy="3000821"/>
          </a:xfrm>
          <a:prstGeom prst="rect">
            <a:avLst/>
          </a:prstGeom>
        </p:spPr>
        <p:txBody>
          <a:bodyPr wrap="square">
            <a:spAutoFit/>
          </a:bodyPr>
          <a:lstStyle/>
          <a:p>
            <a:pPr algn="just">
              <a:spcAft>
                <a:spcPts val="600"/>
              </a:spcAft>
            </a:pPr>
            <a:r>
              <a:rPr lang="ru-RU" sz="2400" b="1" dirty="0" err="1">
                <a:solidFill>
                  <a:srgbClr val="C00000"/>
                </a:solidFill>
                <a:latin typeface="Tahoma" panose="020B0604030504040204" pitchFamily="34" charset="0"/>
                <a:ea typeface="Tahoma" panose="020B0604030504040204" pitchFamily="34" charset="0"/>
                <a:cs typeface="Tahoma" panose="020B0604030504040204" pitchFamily="34" charset="0"/>
              </a:rPr>
              <a:t>Флэшнаставничество</a:t>
            </a: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Наставничество </a:t>
            </a:r>
            <a:r>
              <a:rPr lang="ru-RU" sz="2000" dirty="0">
                <a:latin typeface="Tahoma" panose="020B0604030504040204" pitchFamily="34" charset="0"/>
                <a:ea typeface="Tahoma" panose="020B0604030504040204" pitchFamily="34" charset="0"/>
                <a:cs typeface="Tahoma" panose="020B0604030504040204" pitchFamily="34" charset="0"/>
              </a:rPr>
              <a:t>через одноразовые встречи или обсуждения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Помогает </a:t>
            </a:r>
            <a:r>
              <a:rPr lang="ru-RU" sz="2000" dirty="0">
                <a:latin typeface="Tahoma" panose="020B0604030504040204" pitchFamily="34" charset="0"/>
                <a:ea typeface="Tahoma" panose="020B0604030504040204" pitchFamily="34" charset="0"/>
                <a:cs typeface="Tahoma" panose="020B0604030504040204" pitchFamily="34" charset="0"/>
              </a:rPr>
              <a:t>подопечным учиться, обращаясь за помощью к более опытному </a:t>
            </a:r>
            <a:r>
              <a:rPr lang="ru-RU" sz="2000" dirty="0" smtClean="0">
                <a:latin typeface="Tahoma" panose="020B0604030504040204" pitchFamily="34" charset="0"/>
                <a:ea typeface="Tahoma" panose="020B0604030504040204" pitchFamily="34" charset="0"/>
                <a:cs typeface="Tahoma" panose="020B0604030504040204" pitchFamily="34" charset="0"/>
              </a:rPr>
              <a:t>сотруднику</a:t>
            </a:r>
          </a:p>
          <a:p>
            <a:pPr marL="457200" indent="-457200" algn="just">
              <a:spcAft>
                <a:spcPts val="600"/>
              </a:spcAft>
              <a:buAutoNum type="arabicPeriod"/>
            </a:pPr>
            <a:r>
              <a:rPr lang="ru-RU" sz="2000" dirty="0" err="1" smtClean="0">
                <a:latin typeface="Tahoma" panose="020B0604030504040204" pitchFamily="34" charset="0"/>
                <a:ea typeface="Tahoma" panose="020B0604030504040204" pitchFamily="34" charset="0"/>
                <a:cs typeface="Tahoma" panose="020B0604030504040204" pitchFamily="34" charset="0"/>
              </a:rPr>
              <a:t>Flash</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-наставники </a:t>
            </a:r>
            <a:r>
              <a:rPr lang="ru-RU" sz="2000" dirty="0">
                <a:latin typeface="Tahoma" panose="020B0604030504040204" pitchFamily="34" charset="0"/>
                <a:ea typeface="Tahoma" panose="020B0604030504040204" pitchFamily="34" charset="0"/>
                <a:cs typeface="Tahoma" panose="020B0604030504040204" pitchFamily="34" charset="0"/>
              </a:rPr>
              <a:t>обычно предоставляют ценные знания и опыт работы, но в очень ограниченном временном </a:t>
            </a:r>
            <a:r>
              <a:rPr lang="ru-RU" sz="2000" dirty="0" smtClean="0">
                <a:latin typeface="Tahoma" panose="020B0604030504040204" pitchFamily="34" charset="0"/>
                <a:ea typeface="Tahoma" panose="020B0604030504040204" pitchFamily="34" charset="0"/>
                <a:cs typeface="Tahoma" panose="020B0604030504040204" pitchFamily="34" charset="0"/>
              </a:rPr>
              <a:t>интервале</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723684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727968" y="1914352"/>
            <a:ext cx="9712171" cy="3924151"/>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Реверсивное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Профессионал </a:t>
            </a:r>
            <a:r>
              <a:rPr lang="ru-RU" sz="2000" dirty="0">
                <a:latin typeface="Tahoma" panose="020B0604030504040204" pitchFamily="34" charset="0"/>
                <a:ea typeface="Tahoma" panose="020B0604030504040204" pitchFamily="34" charset="0"/>
                <a:cs typeface="Tahoma" panose="020B0604030504040204" pitchFamily="34" charset="0"/>
              </a:rPr>
              <a:t>младшего возраста становится наставником опытного сотрудника по вопросам новых тенденций, технологий и </a:t>
            </a:r>
            <a:r>
              <a:rPr lang="ru-RU" sz="2000" dirty="0" err="1">
                <a:latin typeface="Tahoma" panose="020B0604030504040204" pitchFamily="34" charset="0"/>
                <a:ea typeface="Tahoma" panose="020B0604030504040204" pitchFamily="34" charset="0"/>
                <a:cs typeface="Tahoma" panose="020B0604030504040204" pitchFamily="34" charset="0"/>
              </a:rPr>
              <a:t>т.д</a:t>
            </a:r>
            <a:r>
              <a:rPr lang="ru-RU" sz="2000" dirty="0">
                <a:latin typeface="Tahoma" panose="020B0604030504040204" pitchFamily="34" charset="0"/>
                <a:ea typeface="Tahoma" panose="020B0604030504040204" pitchFamily="34" charset="0"/>
                <a:cs typeface="Tahoma" panose="020B0604030504040204" pitchFamily="34" charset="0"/>
              </a:rPr>
              <a:t>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endParaRPr lang="ru-RU" sz="2000" b="1" dirty="0">
              <a:latin typeface="Tahoma" panose="020B0604030504040204" pitchFamily="34" charset="0"/>
              <a:ea typeface="Tahoma" panose="020B0604030504040204" pitchFamily="34" charset="0"/>
              <a:cs typeface="Tahoma" panose="020B0604030504040204" pitchFamily="34" charset="0"/>
            </a:endParaRP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Помимо </a:t>
            </a:r>
            <a:r>
              <a:rPr lang="ru-RU" sz="2000" dirty="0">
                <a:latin typeface="Tahoma" panose="020B0604030504040204" pitchFamily="34" charset="0"/>
                <a:ea typeface="Tahoma" panose="020B0604030504040204" pitchFamily="34" charset="0"/>
                <a:cs typeface="Tahoma" panose="020B0604030504040204" pitchFamily="34" charset="0"/>
              </a:rPr>
              <a:t>общих преимуществ, реверсивное наставничество помогает установить взаимопонимание между разными поколениями </a:t>
            </a:r>
            <a:r>
              <a:rPr lang="ru-RU" sz="2000" dirty="0" smtClean="0">
                <a:latin typeface="Tahoma" panose="020B0604030504040204" pitchFamily="34" charset="0"/>
                <a:ea typeface="Tahoma" panose="020B0604030504040204" pitchFamily="34" charset="0"/>
                <a:cs typeface="Tahoma" panose="020B0604030504040204" pitchFamily="34" charset="0"/>
              </a:rPr>
              <a:t>сотрудников</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Обе </a:t>
            </a:r>
            <a:r>
              <a:rPr lang="ru-RU" sz="2000" dirty="0">
                <a:latin typeface="Tahoma" panose="020B0604030504040204" pitchFamily="34" charset="0"/>
                <a:ea typeface="Tahoma" panose="020B0604030504040204" pitchFamily="34" charset="0"/>
                <a:cs typeface="Tahoma" panose="020B0604030504040204" pitchFamily="34" charset="0"/>
              </a:rPr>
              <a:t>стороны этой формы наставничества вынуждены выйти из зоны комфорта и научиться думать, работать и обучаться по-новому, толерантно воспринимая социальные, возрастные и коммуникативные особенности друг друга</a:t>
            </a:r>
            <a:endPar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842651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772357" y="1727922"/>
            <a:ext cx="9525739" cy="3924151"/>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Скоростное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Обеспечивает </a:t>
            </a:r>
            <a:r>
              <a:rPr lang="ru-RU" sz="2000" dirty="0">
                <a:latin typeface="Tahoma" panose="020B0604030504040204" pitchFamily="34" charset="0"/>
                <a:ea typeface="Tahoma" panose="020B0604030504040204" pitchFamily="34" charset="0"/>
                <a:cs typeface="Tahoma" panose="020B0604030504040204" pitchFamily="34" charset="0"/>
              </a:rPr>
              <a:t>место встречи для участников, чтобы помочь построить отношения равного наставничества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Скоростное </a:t>
            </a:r>
            <a:r>
              <a:rPr lang="ru-RU" sz="2000" dirty="0">
                <a:latin typeface="Tahoma" panose="020B0604030504040204" pitchFamily="34" charset="0"/>
                <a:ea typeface="Tahoma" panose="020B0604030504040204" pitchFamily="34" charset="0"/>
                <a:cs typeface="Tahoma" panose="020B0604030504040204" pitchFamily="34" charset="0"/>
              </a:rPr>
              <a:t>наставничество способствует развитию отношений наставничества, предоставляя площадку для знакомства нескольких </a:t>
            </a:r>
            <a:r>
              <a:rPr lang="ru-RU" sz="2000" dirty="0" smtClean="0">
                <a:latin typeface="Tahoma" panose="020B0604030504040204" pitchFamily="34" charset="0"/>
                <a:ea typeface="Tahoma" panose="020B0604030504040204" pitchFamily="34" charset="0"/>
                <a:cs typeface="Tahoma" panose="020B0604030504040204" pitchFamily="34" charset="0"/>
              </a:rPr>
              <a:t>сотрудников</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Это </a:t>
            </a:r>
            <a:r>
              <a:rPr lang="ru-RU" sz="2000" dirty="0">
                <a:latin typeface="Tahoma" panose="020B0604030504040204" pitchFamily="34" charset="0"/>
                <a:ea typeface="Tahoma" panose="020B0604030504040204" pitchFamily="34" charset="0"/>
                <a:cs typeface="Tahoma" panose="020B0604030504040204" pitchFamily="34" charset="0"/>
              </a:rPr>
              <a:t>многоуровневый подход к организации сети профессионалов и построению отношений, который помогает участникам быстро определить людей с общими целями и взаимными интересами</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7149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941033" y="2216193"/>
            <a:ext cx="9357063" cy="3000821"/>
          </a:xfrm>
          <a:prstGeom prst="rect">
            <a:avLst/>
          </a:prstGeom>
        </p:spPr>
        <p:txBody>
          <a:bodyPr wrap="square">
            <a:spAutoFit/>
          </a:bodyPr>
          <a:lstStyle/>
          <a:p>
            <a:pPr algn="just">
              <a:spcAft>
                <a:spcPts val="600"/>
              </a:spcAft>
            </a:pPr>
            <a:r>
              <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rPr>
              <a:t>Виртуальное наставничество </a:t>
            </a:r>
            <a:endPar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dirty="0" smtClean="0">
                <a:latin typeface="Tahoma" panose="020B0604030504040204" pitchFamily="34" charset="0"/>
                <a:ea typeface="Tahoma" panose="020B0604030504040204" pitchFamily="34" charset="0"/>
                <a:cs typeface="Tahoma" panose="020B0604030504040204" pitchFamily="34" charset="0"/>
              </a:rPr>
              <a:t>Советы </a:t>
            </a:r>
            <a:r>
              <a:rPr lang="ru-RU" sz="2000" dirty="0">
                <a:latin typeface="Tahoma" panose="020B0604030504040204" pitchFamily="34" charset="0"/>
                <a:ea typeface="Tahoma" panose="020B0604030504040204" pitchFamily="34" charset="0"/>
                <a:cs typeface="Tahoma" panose="020B0604030504040204" pitchFamily="34" charset="0"/>
              </a:rPr>
              <a:t>и рекомендации наставником предоставляются в режиме онлайн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endParaRPr lang="ru-RU" sz="2000" b="1" dirty="0" smtClean="0">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2000" b="1" dirty="0" smtClean="0">
                <a:latin typeface="Tahoma" panose="020B0604030504040204" pitchFamily="34" charset="0"/>
                <a:ea typeface="Tahoma" panose="020B0604030504040204" pitchFamily="34" charset="0"/>
                <a:cs typeface="Tahoma" panose="020B0604030504040204" pitchFamily="34" charset="0"/>
              </a:rPr>
              <a:t>Преимущества:</a:t>
            </a:r>
            <a:endParaRPr lang="ru-RU" sz="2000" dirty="0">
              <a:latin typeface="Tahoma" panose="020B0604030504040204" pitchFamily="34" charset="0"/>
              <a:ea typeface="Tahoma" panose="020B0604030504040204" pitchFamily="34" charset="0"/>
              <a:cs typeface="Tahoma" panose="020B0604030504040204" pitchFamily="34" charset="0"/>
            </a:endParaRP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Сотрудник </a:t>
            </a:r>
            <a:r>
              <a:rPr lang="ru-RU" sz="2000" dirty="0">
                <a:latin typeface="Tahoma" panose="020B0604030504040204" pitchFamily="34" charset="0"/>
                <a:ea typeface="Tahoma" panose="020B0604030504040204" pitchFamily="34" charset="0"/>
                <a:cs typeface="Tahoma" panose="020B0604030504040204" pitchFamily="34" charset="0"/>
              </a:rPr>
              <a:t>самостоятельно обращается к наставнику за советом или ресурсами, когда это </a:t>
            </a:r>
            <a:r>
              <a:rPr lang="ru-RU" sz="2000" dirty="0" smtClean="0">
                <a:latin typeface="Tahoma" panose="020B0604030504040204" pitchFamily="34" charset="0"/>
                <a:ea typeface="Tahoma" panose="020B0604030504040204" pitchFamily="34" charset="0"/>
                <a:cs typeface="Tahoma" panose="020B0604030504040204" pitchFamily="34" charset="0"/>
              </a:rPr>
              <a:t>требуется</a:t>
            </a:r>
          </a:p>
          <a:p>
            <a:pPr marL="457200" indent="-457200" algn="just">
              <a:spcAft>
                <a:spcPts val="600"/>
              </a:spcAft>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Этот </a:t>
            </a:r>
            <a:r>
              <a:rPr lang="ru-RU" sz="2000" dirty="0">
                <a:latin typeface="Tahoma" panose="020B0604030504040204" pitchFamily="34" charset="0"/>
                <a:ea typeface="Tahoma" panose="020B0604030504040204" pitchFamily="34" charset="0"/>
                <a:cs typeface="Tahoma" panose="020B0604030504040204" pitchFamily="34" charset="0"/>
              </a:rPr>
              <a:t>вид наставничества может включать в себя несколько наставников, находящихся за пределами подразделения и внешних сетей.</a:t>
            </a:r>
            <a:endPar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704832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p:cNvSpPr/>
          <p:nvPr/>
        </p:nvSpPr>
        <p:spPr>
          <a:xfrm>
            <a:off x="363985" y="1362437"/>
            <a:ext cx="10360241" cy="5170646"/>
          </a:xfrm>
          <a:prstGeom prst="rect">
            <a:avLst/>
          </a:prstGeom>
        </p:spPr>
        <p:txBody>
          <a:bodyPr wrap="square">
            <a:spAutoFit/>
          </a:bodyPr>
          <a:lstStyle/>
          <a:p>
            <a:r>
              <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Роль наставника «Наставник – инструктор»</a:t>
            </a:r>
            <a:endPar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ru-RU" dirty="0">
              <a:latin typeface="Tahoma" panose="020B0604030504040204" pitchFamily="34" charset="0"/>
              <a:ea typeface="Tahoma" panose="020B0604030504040204" pitchFamily="34" charset="0"/>
              <a:cs typeface="Tahoma" panose="020B0604030504040204" pitchFamily="34" charset="0"/>
            </a:endParaRPr>
          </a:p>
          <a:p>
            <a:pPr algn="just"/>
            <a:r>
              <a:rPr lang="ru-RU" dirty="0" smtClean="0">
                <a:latin typeface="Tahoma" panose="020B0604030504040204" pitchFamily="34" charset="0"/>
                <a:ea typeface="Tahoma" panose="020B0604030504040204" pitchFamily="34" charset="0"/>
                <a:cs typeface="Tahoma" panose="020B0604030504040204" pitchFamily="34" charset="0"/>
              </a:rPr>
              <a:t>Инструктаж </a:t>
            </a:r>
            <a:r>
              <a:rPr lang="ru-RU" dirty="0">
                <a:latin typeface="Tahoma" panose="020B0604030504040204" pitchFamily="34" charset="0"/>
                <a:ea typeface="Tahoma" panose="020B0604030504040204" pitchFamily="34" charset="0"/>
                <a:cs typeface="Tahoma" panose="020B0604030504040204" pitchFamily="34" charset="0"/>
              </a:rPr>
              <a:t>- это конкретные указания о нюансах выполнения поручения с возможными алгоритмами работы. Этот подход предполагает минимум обсуждения и "слепое" следование инструкциям. Тем самым вырабатываются базовые умения наставляемого, например, техническая работа с документами.</a:t>
            </a:r>
          </a:p>
          <a:p>
            <a:pPr algn="just"/>
            <a:endParaRPr lang="ru-RU" dirty="0">
              <a:latin typeface="Tahoma" panose="020B0604030504040204" pitchFamily="34" charset="0"/>
              <a:ea typeface="Tahoma" panose="020B0604030504040204" pitchFamily="34" charset="0"/>
              <a:cs typeface="Tahoma" panose="020B0604030504040204" pitchFamily="34" charset="0"/>
            </a:endParaRPr>
          </a:p>
          <a:p>
            <a:pPr algn="just"/>
            <a:r>
              <a:rPr lang="ru-RU" dirty="0">
                <a:latin typeface="Tahoma" panose="020B0604030504040204" pitchFamily="34" charset="0"/>
                <a:ea typeface="Tahoma" panose="020B0604030504040204" pitchFamily="34" charset="0"/>
                <a:cs typeface="Tahoma" panose="020B0604030504040204" pitchFamily="34" charset="0"/>
              </a:rPr>
              <a:t>Недостатком является слабое вовлечение наставляемого в процесс решения задачи и, как следствие, отсутствие понимания смысла всех выполняемых действий. Кроме того, сотруднику сложно будет самостоятельно найти решение проблемы при изменении ситуации.</a:t>
            </a:r>
          </a:p>
          <a:p>
            <a:pPr algn="just"/>
            <a:endParaRPr lang="ru-RU" dirty="0">
              <a:latin typeface="Tahoma" panose="020B0604030504040204" pitchFamily="34" charset="0"/>
              <a:ea typeface="Tahoma" panose="020B0604030504040204" pitchFamily="34" charset="0"/>
              <a:cs typeface="Tahoma" panose="020B0604030504040204" pitchFamily="34" charset="0"/>
            </a:endParaRPr>
          </a:p>
          <a:p>
            <a:pPr algn="just"/>
            <a:r>
              <a:rPr lang="ru-RU" dirty="0">
                <a:latin typeface="Tahoma" panose="020B0604030504040204" pitchFamily="34" charset="0"/>
                <a:ea typeface="Tahoma" panose="020B0604030504040204" pitchFamily="34" charset="0"/>
                <a:cs typeface="Tahoma" panose="020B0604030504040204" pitchFamily="34" charset="0"/>
              </a:rPr>
              <a:t>Инструктаж желательно применять при взаимодействии с наставляемыми, не склонными к анализу своей деятельности или неспособными к нему, а также с наставляемыми, имеющими небольшой опыт.</a:t>
            </a:r>
          </a:p>
          <a:p>
            <a:pPr algn="just"/>
            <a:endParaRPr lang="ru-RU" dirty="0">
              <a:latin typeface="Tahoma" panose="020B0604030504040204" pitchFamily="34" charset="0"/>
              <a:ea typeface="Tahoma" panose="020B0604030504040204" pitchFamily="34" charset="0"/>
              <a:cs typeface="Tahoma" panose="020B0604030504040204" pitchFamily="34" charset="0"/>
            </a:endParaRPr>
          </a:p>
          <a:p>
            <a:pPr algn="just"/>
            <a:r>
              <a:rPr lang="ru-RU" dirty="0">
                <a:latin typeface="Tahoma" panose="020B0604030504040204" pitchFamily="34" charset="0"/>
                <a:ea typeface="Tahoma" panose="020B0604030504040204" pitchFamily="34" charset="0"/>
                <a:cs typeface="Tahoma" panose="020B0604030504040204" pitchFamily="34" charset="0"/>
              </a:rPr>
              <a:t>Данный подход также эффективен при выполнении срочных, внезапных или простых поручений. Он в слабой степени способствует профессиональному развитию молодых специалистов.</a:t>
            </a:r>
          </a:p>
        </p:txBody>
      </p:sp>
    </p:spTree>
    <p:extLst>
      <p:ext uri="{BB962C8B-B14F-4D97-AF65-F5344CB8AC3E}">
        <p14:creationId xmlns:p14="http://schemas.microsoft.com/office/powerpoint/2010/main" val="24434341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p:cNvSpPr/>
          <p:nvPr/>
        </p:nvSpPr>
        <p:spPr>
          <a:xfrm>
            <a:off x="381740" y="1531113"/>
            <a:ext cx="10360241" cy="4893647"/>
          </a:xfrm>
          <a:prstGeom prst="rect">
            <a:avLst/>
          </a:prstGeom>
        </p:spPr>
        <p:txBody>
          <a:bodyPr wrap="square">
            <a:spAutoFit/>
          </a:bodyPr>
          <a:lstStyle/>
          <a:p>
            <a:r>
              <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Роль наставника: «Наставник – советник»</a:t>
            </a:r>
            <a:endPar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ru-RU"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r>
              <a:rPr lang="ru-RU" dirty="0">
                <a:solidFill>
                  <a:schemeClr val="accent6"/>
                </a:solidFill>
                <a:latin typeface="Tahoma" panose="020B0604030504040204" pitchFamily="34" charset="0"/>
                <a:ea typeface="Tahoma" panose="020B0604030504040204" pitchFamily="34" charset="0"/>
                <a:cs typeface="Tahoma" panose="020B0604030504040204" pitchFamily="34" charset="0"/>
              </a:rPr>
              <a:t>Объяснение - это логическое обоснование каждого действия. При этом подходе наставник не только говорит, что и как делать, но и объясняет, почему тот или иной способ более правильный. Это помогает наставляемому воспринять свою задачу как элемент цепи взаимосвязанных действий. </a:t>
            </a:r>
            <a:r>
              <a:rPr lang="ru-RU" u="sng" dirty="0">
                <a:solidFill>
                  <a:schemeClr val="accent6"/>
                </a:solidFill>
                <a:latin typeface="Tahoma" panose="020B0604030504040204" pitchFamily="34" charset="0"/>
                <a:ea typeface="Tahoma" panose="020B0604030504040204" pitchFamily="34" charset="0"/>
                <a:cs typeface="Tahoma" panose="020B0604030504040204" pitchFamily="34" charset="0"/>
              </a:rPr>
              <a:t>Осознание смысла каждого своего шага </a:t>
            </a:r>
            <a:r>
              <a:rPr lang="ru-RU" dirty="0">
                <a:solidFill>
                  <a:schemeClr val="accent6"/>
                </a:solidFill>
                <a:latin typeface="Tahoma" panose="020B0604030504040204" pitchFamily="34" charset="0"/>
                <a:ea typeface="Tahoma" panose="020B0604030504040204" pitchFamily="34" charset="0"/>
                <a:cs typeface="Tahoma" panose="020B0604030504040204" pitchFamily="34" charset="0"/>
              </a:rPr>
              <a:t>позволит ему уяснить и даже выработать собственный алгоритм взаимодействия с деловым окружением.</a:t>
            </a:r>
          </a:p>
          <a:p>
            <a:pPr algn="just"/>
            <a:endParaRPr lang="ru-RU" dirty="0">
              <a:solidFill>
                <a:schemeClr val="accent6"/>
              </a:solidFill>
              <a:latin typeface="Tahoma" panose="020B0604030504040204" pitchFamily="34" charset="0"/>
              <a:ea typeface="Tahoma" panose="020B0604030504040204" pitchFamily="34" charset="0"/>
              <a:cs typeface="Tahoma" panose="020B0604030504040204" pitchFamily="34" charset="0"/>
            </a:endParaRPr>
          </a:p>
          <a:p>
            <a:pPr algn="just"/>
            <a:r>
              <a:rPr lang="ru-RU" dirty="0">
                <a:solidFill>
                  <a:schemeClr val="accent6"/>
                </a:solidFill>
                <a:latin typeface="Tahoma" panose="020B0604030504040204" pitchFamily="34" charset="0"/>
                <a:ea typeface="Tahoma" panose="020B0604030504040204" pitchFamily="34" charset="0"/>
                <a:cs typeface="Tahoma" panose="020B0604030504040204" pitchFamily="34" charset="0"/>
              </a:rPr>
              <a:t>Объяснение предъявляет высокие требования к умению наставника понятно донести информацию до наставляемого.</a:t>
            </a:r>
          </a:p>
          <a:p>
            <a:pPr algn="just"/>
            <a:endParaRPr lang="ru-RU" dirty="0">
              <a:solidFill>
                <a:schemeClr val="accent6"/>
              </a:solidFill>
              <a:latin typeface="Tahoma" panose="020B0604030504040204" pitchFamily="34" charset="0"/>
              <a:ea typeface="Tahoma" panose="020B0604030504040204" pitchFamily="34" charset="0"/>
              <a:cs typeface="Tahoma" panose="020B0604030504040204" pitchFamily="34" charset="0"/>
            </a:endParaRPr>
          </a:p>
          <a:p>
            <a:pPr algn="just"/>
            <a:r>
              <a:rPr lang="ru-RU" dirty="0">
                <a:solidFill>
                  <a:schemeClr val="accent6"/>
                </a:solidFill>
                <a:latin typeface="Tahoma" panose="020B0604030504040204" pitchFamily="34" charset="0"/>
                <a:ea typeface="Tahoma" panose="020B0604030504040204" pitchFamily="34" charset="0"/>
                <a:cs typeface="Tahoma" panose="020B0604030504040204" pitchFamily="34" charset="0"/>
              </a:rPr>
              <a:t>Объяснение полезно использовать в отношении наставляемых, имеющих некоторый профессиональный опыт. Этот подход нередко сопряжен с дополнительными, неожиданными и не всегда конструктивными вопросами молодых специалистов. Объяснение способствует росту профессиональных знаний и умений наставляемых за счет мастерства наставника. Наиболее широко данный подход применяется при подготовке наставляемых к решению часто выполняемых или важных профессиональных задач.</a:t>
            </a:r>
          </a:p>
        </p:txBody>
      </p:sp>
    </p:spTree>
    <p:extLst>
      <p:ext uri="{BB962C8B-B14F-4D97-AF65-F5344CB8AC3E}">
        <p14:creationId xmlns:p14="http://schemas.microsoft.com/office/powerpoint/2010/main" val="353017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1677879" y="1633491"/>
            <a:ext cx="8167455" cy="4793941"/>
          </a:xfrm>
        </p:spPr>
        <p:txBody>
          <a:bodyPr>
            <a:normAutofit/>
          </a:bodyPr>
          <a:lstStyle/>
          <a:p>
            <a:pPr algn="just">
              <a:lnSpc>
                <a:spcPct val="120000"/>
              </a:lnSpc>
              <a:spcBef>
                <a:spcPts val="0"/>
              </a:spcBef>
              <a:spcAft>
                <a:spcPts val="600"/>
              </a:spcAft>
              <a:buFont typeface="Arial" panose="020B0604020202020204" pitchFamily="34" charset="0"/>
              <a:buChar char="•"/>
            </a:pPr>
            <a:r>
              <a:rPr lang="ru-RU"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Неопределенность</a:t>
            </a:r>
          </a:p>
          <a:p>
            <a:pPr algn="just">
              <a:lnSpc>
                <a:spcPct val="120000"/>
              </a:lnSpc>
              <a:spcBef>
                <a:spcPts val="0"/>
              </a:spcBef>
              <a:spcAft>
                <a:spcPts val="600"/>
              </a:spcAft>
              <a:buFont typeface="Arial" panose="020B0604020202020204" pitchFamily="34" charset="0"/>
              <a:buChar char="•"/>
            </a:pPr>
            <a:r>
              <a:rPr lang="ru-RU" sz="4000" b="1" dirty="0">
                <a:solidFill>
                  <a:srgbClr val="C00000"/>
                </a:solidFill>
                <a:latin typeface="Tahoma" panose="020B0604030504040204" pitchFamily="34" charset="0"/>
                <a:ea typeface="Tahoma" panose="020B0604030504040204" pitchFamily="34" charset="0"/>
                <a:cs typeface="Tahoma" panose="020B0604030504040204" pitchFamily="34" charset="0"/>
              </a:rPr>
              <a:t>Непредсказуемость</a:t>
            </a:r>
          </a:p>
          <a:p>
            <a:pPr algn="just">
              <a:lnSpc>
                <a:spcPct val="120000"/>
              </a:lnSpc>
              <a:spcBef>
                <a:spcPts val="0"/>
              </a:spcBef>
              <a:spcAft>
                <a:spcPts val="600"/>
              </a:spcAft>
              <a:buFont typeface="Arial" panose="020B0604020202020204" pitchFamily="34" charset="0"/>
              <a:buChar char="•"/>
            </a:pPr>
            <a:r>
              <a:rPr lang="ru-RU"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Неравновесие</a:t>
            </a:r>
          </a:p>
          <a:p>
            <a:pPr algn="just">
              <a:lnSpc>
                <a:spcPct val="120000"/>
              </a:lnSpc>
              <a:spcBef>
                <a:spcPts val="0"/>
              </a:spcBef>
              <a:spcAft>
                <a:spcPts val="600"/>
              </a:spcAft>
              <a:buFont typeface="Arial" panose="020B0604020202020204" pitchFamily="34" charset="0"/>
              <a:buChar char="•"/>
            </a:pPr>
            <a:r>
              <a:rPr lang="ru-RU"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Нелинейность</a:t>
            </a:r>
          </a:p>
          <a:p>
            <a:pPr marL="0" indent="0" algn="just">
              <a:lnSpc>
                <a:spcPct val="120000"/>
              </a:lnSpc>
              <a:spcBef>
                <a:spcPts val="0"/>
              </a:spcBef>
              <a:spcAft>
                <a:spcPts val="600"/>
              </a:spcAft>
              <a:buNone/>
            </a:pPr>
            <a:endParaRPr lang="ru-RU"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b="1"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408374" y="228600"/>
            <a:ext cx="11452193"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Современные реалии: четыре «Н»</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9107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p:cNvSpPr/>
          <p:nvPr/>
        </p:nvSpPr>
        <p:spPr>
          <a:xfrm>
            <a:off x="328474" y="1220394"/>
            <a:ext cx="10360241" cy="5555367"/>
          </a:xfrm>
          <a:prstGeom prst="rect">
            <a:avLst/>
          </a:prstGeom>
        </p:spPr>
        <p:txBody>
          <a:bodyPr wrap="square">
            <a:spAutoFit/>
          </a:bodyPr>
          <a:lstStyle/>
          <a:p>
            <a:r>
              <a:rPr lang="ru-RU"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Роль наставника: «Наставник – демонстратор»</a:t>
            </a:r>
            <a:endParaRPr lang="ru-RU"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ru-RU"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spcAft>
                <a:spcPts val="600"/>
              </a:spcAft>
            </a:pP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Демонстрация применяется при предоставлении наставляемому определенной свободы действий в решении поставленной задачи.</a:t>
            </a:r>
          </a:p>
          <a:p>
            <a:pPr algn="just">
              <a:spcAft>
                <a:spcPts val="600"/>
              </a:spcAft>
            </a:pPr>
            <a:r>
              <a:rPr lang="ru-RU" sz="16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Смысл </a:t>
            </a: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этого подхода заключается в поддержании самостоятельности наставляемого и стимулировании его готовности принимать на себя ответственность за решение задачи. Поэтому применяется он к тем, кто уже освоил базовые умения и уяснил взаимосвязи с деловым окружением.</a:t>
            </a:r>
          </a:p>
          <a:p>
            <a:pPr algn="just">
              <a:spcAft>
                <a:spcPts val="600"/>
              </a:spcAft>
            </a:pPr>
            <a:r>
              <a:rPr lang="ru-RU" sz="16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Этот </a:t>
            </a: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подход может повышать мотивацию наставляемого и приводить к нахождению им нестандартных способов достижения цели.</a:t>
            </a:r>
          </a:p>
          <a:p>
            <a:pPr algn="just">
              <a:spcAft>
                <a:spcPts val="600"/>
              </a:spcAft>
            </a:pPr>
            <a:r>
              <a:rPr lang="ru-RU" sz="16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Демонстрация </a:t>
            </a: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предполагает дискуссию по обсуждению имеющихся у него ресурсов и ожидаемых трудностей, что позволит молодому специалисту выработать подробный план дальнейших действий. После составления плана или в процессе составления рекомендуется совместное обсуждение альтернативных способов решения задачи.</a:t>
            </a:r>
          </a:p>
          <a:p>
            <a:pPr algn="just">
              <a:spcAft>
                <a:spcPts val="600"/>
              </a:spcAft>
            </a:pPr>
            <a:r>
              <a:rPr lang="ru-RU" sz="16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Данный </a:t>
            </a: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подход является одним из самых сложных. Демонстрацию можно применять с высокомотивированными сотрудниками. Этот подход обеспечивает не просто рост знаний и умений наставляемого (а также в некоторых случаях и у наставника), а формирование у него компетенций</a:t>
            </a:r>
          </a:p>
          <a:p>
            <a:pPr algn="just">
              <a:spcAft>
                <a:spcPts val="600"/>
              </a:spcAft>
            </a:pPr>
            <a:r>
              <a:rPr lang="ru-RU" sz="16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Подход </a:t>
            </a:r>
            <a:r>
              <a:rPr lang="ru-RU" sz="1600" dirty="0">
                <a:solidFill>
                  <a:schemeClr val="accent6"/>
                </a:solidFill>
                <a:latin typeface="Tahoma" panose="020B0604030504040204" pitchFamily="34" charset="0"/>
                <a:ea typeface="Tahoma" panose="020B0604030504040204" pitchFamily="34" charset="0"/>
                <a:cs typeface="Tahoma" panose="020B0604030504040204" pitchFamily="34" charset="0"/>
              </a:rPr>
              <a:t>наиболее полезен при решении творческих задач и в условиях недостатка информации о требованиях к результату, а наименее эффективен - при ответственных сложных поручениях. Слабой стороной демонстрации является непредсказуемость результата работы, поэтому использование данного подхода предполагает готовность наставника к риску.</a:t>
            </a:r>
          </a:p>
        </p:txBody>
      </p:sp>
    </p:spTree>
    <p:extLst>
      <p:ext uri="{BB962C8B-B14F-4D97-AF65-F5344CB8AC3E}">
        <p14:creationId xmlns:p14="http://schemas.microsoft.com/office/powerpoint/2010/main" val="35541024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Основные модели наставничества в России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pic>
        <p:nvPicPr>
          <p:cNvPr id="2" name="Рисунок 1"/>
          <p:cNvPicPr>
            <a:picLocks noChangeAspect="1"/>
          </p:cNvPicPr>
          <p:nvPr/>
        </p:nvPicPr>
        <p:blipFill rotWithShape="1">
          <a:blip r:embed="rId2"/>
          <a:srcRect l="26922" t="27074" r="28135" b="20517"/>
          <a:stretch/>
        </p:blipFill>
        <p:spPr>
          <a:xfrm>
            <a:off x="1944209" y="1365953"/>
            <a:ext cx="8105313" cy="5316604"/>
          </a:xfrm>
          <a:prstGeom prst="rect">
            <a:avLst/>
          </a:prstGeom>
        </p:spPr>
      </p:pic>
    </p:spTree>
    <p:extLst>
      <p:ext uri="{BB962C8B-B14F-4D97-AF65-F5344CB8AC3E}">
        <p14:creationId xmlns:p14="http://schemas.microsoft.com/office/powerpoint/2010/main" val="2976657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99495" y="1797729"/>
            <a:ext cx="10413507" cy="4656337"/>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«Спорщики»</a:t>
            </a:r>
          </a:p>
          <a:p>
            <a:pPr algn="just">
              <a:lnSpc>
                <a:spcPct val="120000"/>
              </a:lnSpc>
              <a:spcBef>
                <a:spcPts val="0"/>
              </a:spcBef>
              <a:spcAft>
                <a:spcPts val="600"/>
              </a:spcAft>
              <a:buFont typeface="Arial" panose="020B0604020202020204" pitchFamily="34" charset="0"/>
              <a:buChar char="•"/>
            </a:pPr>
            <a:r>
              <a:rPr lang="ru-RU" sz="8000" dirty="0" smtClean="0"/>
              <a:t>Спорщикам </a:t>
            </a:r>
            <a:r>
              <a:rPr lang="ru-RU" sz="8000" dirty="0"/>
              <a:t>нравится сам процесс дискуссии, а не прояснение сути вопроса. Их не убеждает ни статус собеседника, ни обоснованность информации, ни способ ее подачи.</a:t>
            </a:r>
          </a:p>
          <a:p>
            <a:pPr algn="just">
              <a:lnSpc>
                <a:spcPct val="120000"/>
              </a:lnSpc>
              <a:spcBef>
                <a:spcPts val="0"/>
              </a:spcBef>
              <a:spcAft>
                <a:spcPts val="600"/>
              </a:spcAft>
              <a:buFont typeface="Arial" panose="020B0604020202020204" pitchFamily="34" charset="0"/>
              <a:buChar char="•"/>
            </a:pPr>
            <a:r>
              <a:rPr lang="ru-RU" sz="8000" dirty="0" smtClean="0"/>
              <a:t>Предложение </a:t>
            </a:r>
            <a:r>
              <a:rPr lang="ru-RU" sz="8000" dirty="0"/>
              <a:t>заранее готовиться к встрече и формулировать вопросы вызовет сопротивление и раздражение у такого сотрудника.</a:t>
            </a:r>
          </a:p>
          <a:p>
            <a:pPr algn="just">
              <a:lnSpc>
                <a:spcPct val="120000"/>
              </a:lnSpc>
              <a:spcBef>
                <a:spcPts val="0"/>
              </a:spcBef>
              <a:spcAft>
                <a:spcPts val="600"/>
              </a:spcAft>
              <a:buFont typeface="Arial" panose="020B0604020202020204" pitchFamily="34" charset="0"/>
              <a:buChar char="•"/>
            </a:pPr>
            <a:r>
              <a:rPr lang="ru-RU" sz="8000" dirty="0" smtClean="0"/>
              <a:t>Со </a:t>
            </a:r>
            <a:r>
              <a:rPr lang="ru-RU" sz="8000" dirty="0"/>
              <a:t>спорщиками важно сохранять внешнее спокойствие и не вовлекаться в дискуссию. </a:t>
            </a:r>
            <a:endParaRPr lang="ru-RU" sz="8000" dirty="0" smtClean="0"/>
          </a:p>
          <a:p>
            <a:pPr algn="just">
              <a:lnSpc>
                <a:spcPct val="120000"/>
              </a:lnSpc>
              <a:spcBef>
                <a:spcPts val="0"/>
              </a:spcBef>
              <a:spcAft>
                <a:spcPts val="600"/>
              </a:spcAft>
              <a:buFont typeface="Arial" panose="020B0604020202020204" pitchFamily="34" charset="0"/>
              <a:buChar char="•"/>
            </a:pPr>
            <a:r>
              <a:rPr lang="ru-RU" sz="8000" dirty="0" smtClean="0"/>
              <a:t>Переубедить </a:t>
            </a:r>
            <a:r>
              <a:rPr lang="ru-RU" sz="8000" dirty="0"/>
              <a:t>такого человека невозможно. Поэтому следует уклоняться от споров, например, сказать, что в </a:t>
            </a:r>
            <a:r>
              <a:rPr lang="ru-RU" sz="8000" dirty="0" smtClean="0"/>
              <a:t>данной организации так </a:t>
            </a:r>
            <a:r>
              <a:rPr lang="ru-RU" sz="8000" dirty="0"/>
              <a:t>не принято. </a:t>
            </a:r>
            <a:endParaRPr lang="ru-RU" sz="8000" dirty="0" smtClean="0"/>
          </a:p>
          <a:p>
            <a:pPr algn="just">
              <a:lnSpc>
                <a:spcPct val="120000"/>
              </a:lnSpc>
              <a:spcBef>
                <a:spcPts val="0"/>
              </a:spcBef>
              <a:spcAft>
                <a:spcPts val="600"/>
              </a:spcAft>
              <a:buFont typeface="Arial" panose="020B0604020202020204" pitchFamily="34" charset="0"/>
              <a:buChar char="•"/>
            </a:pPr>
            <a:r>
              <a:rPr lang="ru-RU" sz="8000" dirty="0" smtClean="0"/>
              <a:t>В </a:t>
            </a:r>
            <a:r>
              <a:rPr lang="ru-RU" sz="8000" dirty="0"/>
              <a:t>некоторых случаях снизить активность спорщика помогает одобрение его заслуг либо демонстрация согласия с его верными </a:t>
            </a:r>
            <a:r>
              <a:rPr lang="ru-RU" sz="8000" dirty="0" smtClean="0"/>
              <a:t>рассуждениями.</a:t>
            </a:r>
            <a:endParaRPr lang="ru-RU"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78512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81740" y="1353846"/>
            <a:ext cx="10413507" cy="5304406"/>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«Въедливые»</a:t>
            </a:r>
          </a:p>
          <a:p>
            <a:pPr marL="0" indent="0" algn="just">
              <a:lnSpc>
                <a:spcPct val="120000"/>
              </a:lnSpc>
              <a:spcBef>
                <a:spcPts val="0"/>
              </a:spcBef>
              <a:spcAft>
                <a:spcPts val="600"/>
              </a:spcAft>
              <a:buNone/>
            </a:pPr>
            <a:r>
              <a:rPr lang="ru-RU" sz="8000" dirty="0" smtClean="0">
                <a:solidFill>
                  <a:schemeClr val="accent6"/>
                </a:solidFill>
              </a:rPr>
              <a:t>Въедливые </a:t>
            </a:r>
            <a:r>
              <a:rPr lang="ru-RU" sz="8000" dirty="0">
                <a:solidFill>
                  <a:schemeClr val="accent6"/>
                </a:solidFill>
              </a:rPr>
              <a:t>склонны задавать много вопросов. Такое поведение может объясняться как желанием получить подробную информацию о новом </a:t>
            </a:r>
            <a:r>
              <a:rPr lang="ru-RU" sz="8000" dirty="0" smtClean="0">
                <a:solidFill>
                  <a:schemeClr val="accent6"/>
                </a:solidFill>
              </a:rPr>
              <a:t>месте работы, </a:t>
            </a:r>
            <a:r>
              <a:rPr lang="ru-RU" sz="8000" dirty="0">
                <a:solidFill>
                  <a:schemeClr val="accent6"/>
                </a:solidFill>
              </a:rPr>
              <a:t>так и потребностью в создании понятных, предсказуемых условий.</a:t>
            </a:r>
          </a:p>
          <a:p>
            <a:pPr marL="0" indent="0" algn="just">
              <a:lnSpc>
                <a:spcPct val="120000"/>
              </a:lnSpc>
              <a:spcBef>
                <a:spcPts val="0"/>
              </a:spcBef>
              <a:spcAft>
                <a:spcPts val="600"/>
              </a:spcAft>
              <a:buNone/>
            </a:pPr>
            <a:r>
              <a:rPr lang="ru-RU" sz="8000" dirty="0" smtClean="0">
                <a:solidFill>
                  <a:schemeClr val="accent6"/>
                </a:solidFill>
              </a:rPr>
              <a:t>Въедливым </a:t>
            </a:r>
            <a:r>
              <a:rPr lang="ru-RU" sz="8000" dirty="0">
                <a:solidFill>
                  <a:schemeClr val="accent6"/>
                </a:solidFill>
              </a:rPr>
              <a:t>необходимо помочь создать понятное информационное поле. Будет полезно рекомендовать им интересные книги, </a:t>
            </a:r>
            <a:r>
              <a:rPr lang="ru-RU" sz="8000" dirty="0" err="1">
                <a:solidFill>
                  <a:schemeClr val="accent6"/>
                </a:solidFill>
              </a:rPr>
              <a:t>интернет-ресурсы</a:t>
            </a:r>
            <a:r>
              <a:rPr lang="ru-RU" sz="8000" dirty="0">
                <a:solidFill>
                  <a:schemeClr val="accent6"/>
                </a:solidFill>
              </a:rPr>
              <a:t>, соответствующие их обязанностям; подсказать, какие источники информации они могут использовать в работе, к каким сотрудникам и с какими вопросами обращаться.</a:t>
            </a:r>
          </a:p>
          <a:p>
            <a:pPr marL="0" indent="0" algn="just">
              <a:lnSpc>
                <a:spcPct val="120000"/>
              </a:lnSpc>
              <a:spcBef>
                <a:spcPts val="0"/>
              </a:spcBef>
              <a:spcAft>
                <a:spcPts val="600"/>
              </a:spcAft>
              <a:buNone/>
            </a:pPr>
            <a:r>
              <a:rPr lang="ru-RU" sz="8000" dirty="0" smtClean="0">
                <a:solidFill>
                  <a:schemeClr val="accent6"/>
                </a:solidFill>
              </a:rPr>
              <a:t>Въедливые </a:t>
            </a:r>
            <a:r>
              <a:rPr lang="ru-RU" sz="8000" dirty="0">
                <a:solidFill>
                  <a:schemeClr val="accent6"/>
                </a:solidFill>
              </a:rPr>
              <a:t>положительно отреагируют на предложение структурировать процесс передачи опыта в виде "пятиминуток вопросов" и определение регулярного времени для ответов на вопросы, так как это создаст для них понятные, предсказуемые условия взаимодействия.</a:t>
            </a:r>
          </a:p>
          <a:p>
            <a:pPr marL="0" indent="0" algn="just">
              <a:lnSpc>
                <a:spcPct val="120000"/>
              </a:lnSpc>
              <a:spcBef>
                <a:spcPts val="0"/>
              </a:spcBef>
              <a:spcAft>
                <a:spcPts val="600"/>
              </a:spcAft>
              <a:buNone/>
            </a:pPr>
            <a:r>
              <a:rPr lang="ru-RU" sz="8000" dirty="0" smtClean="0">
                <a:solidFill>
                  <a:schemeClr val="accent6"/>
                </a:solidFill>
              </a:rPr>
              <a:t>Кроме </a:t>
            </a:r>
            <a:r>
              <a:rPr lang="ru-RU" sz="8000" dirty="0">
                <a:solidFill>
                  <a:schemeClr val="accent6"/>
                </a:solidFill>
              </a:rPr>
              <a:t>того, следует направлять ход мысли въедливого чтобы обеспечить всесторонний характер его вопросов, избегая повторения вопросов с одним и тем же содержанием.</a:t>
            </a:r>
            <a:endParaRPr lang="ru-RU"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8040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08373" y="1504767"/>
            <a:ext cx="10413507" cy="4958177"/>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«Профессионалы»</a:t>
            </a:r>
          </a:p>
          <a:p>
            <a:pPr marL="0" indent="0" algn="just">
              <a:lnSpc>
                <a:spcPct val="120000"/>
              </a:lnSpc>
              <a:spcBef>
                <a:spcPts val="0"/>
              </a:spcBef>
              <a:spcAft>
                <a:spcPts val="600"/>
              </a:spcAft>
              <a:buNone/>
            </a:pPr>
            <a:endParaRPr lang="ru-RU" sz="8000" b="1" dirty="0" smtClean="0">
              <a:solidFill>
                <a:srgbClr val="C00000"/>
              </a:solidFill>
            </a:endParaRPr>
          </a:p>
          <a:p>
            <a:pPr marL="0" indent="0" algn="just">
              <a:lnSpc>
                <a:spcPct val="120000"/>
              </a:lnSpc>
              <a:spcBef>
                <a:spcPts val="0"/>
              </a:spcBef>
              <a:spcAft>
                <a:spcPts val="600"/>
              </a:spcAft>
              <a:buNone/>
            </a:pPr>
            <a:r>
              <a:rPr lang="ru-RU" sz="8000" dirty="0">
                <a:solidFill>
                  <a:schemeClr val="accent6"/>
                </a:solidFill>
              </a:rPr>
              <a:t>Профессионалы нередко обладают значительным опытом работы, высоким уровнем образования, а потому - независимым мнением. </a:t>
            </a:r>
            <a:endParaRPr lang="ru-RU" sz="8000" dirty="0" smtClean="0">
              <a:solidFill>
                <a:schemeClr val="accent6"/>
              </a:solidFill>
            </a:endParaRPr>
          </a:p>
          <a:p>
            <a:pPr marL="0" indent="0" algn="just">
              <a:lnSpc>
                <a:spcPct val="120000"/>
              </a:lnSpc>
              <a:spcBef>
                <a:spcPts val="0"/>
              </a:spcBef>
              <a:spcAft>
                <a:spcPts val="600"/>
              </a:spcAft>
              <a:buNone/>
            </a:pPr>
            <a:r>
              <a:rPr lang="ru-RU" sz="8000" dirty="0" smtClean="0">
                <a:solidFill>
                  <a:schemeClr val="accent6"/>
                </a:solidFill>
              </a:rPr>
              <a:t>Они </a:t>
            </a:r>
            <a:r>
              <a:rPr lang="ru-RU" sz="8000" dirty="0">
                <a:solidFill>
                  <a:schemeClr val="accent6"/>
                </a:solidFill>
              </a:rPr>
              <a:t>уклоняются от выполнения указаний, если не согласны с ними, и не хотят выступать в роли простых исполнителей.</a:t>
            </a:r>
          </a:p>
          <a:p>
            <a:pPr marL="0" indent="0" algn="just">
              <a:lnSpc>
                <a:spcPct val="120000"/>
              </a:lnSpc>
              <a:spcBef>
                <a:spcPts val="0"/>
              </a:spcBef>
              <a:spcAft>
                <a:spcPts val="600"/>
              </a:spcAft>
              <a:buNone/>
            </a:pPr>
            <a:r>
              <a:rPr lang="ru-RU" sz="8000" dirty="0" smtClean="0">
                <a:solidFill>
                  <a:schemeClr val="accent6"/>
                </a:solidFill>
              </a:rPr>
              <a:t>Профессионалам </a:t>
            </a:r>
            <a:r>
              <a:rPr lang="ru-RU" sz="8000" dirty="0">
                <a:solidFill>
                  <a:schemeClr val="accent6"/>
                </a:solidFill>
              </a:rPr>
              <a:t>надо показать свою компетентность. Можно, например, развернуть дискуссию с ними по тем вопросам, по которым у наставника гораздо больше знаний, или заранее подготовиться к определенной теме.</a:t>
            </a:r>
          </a:p>
          <a:p>
            <a:pPr marL="0" indent="0" algn="just">
              <a:lnSpc>
                <a:spcPct val="120000"/>
              </a:lnSpc>
              <a:spcBef>
                <a:spcPts val="0"/>
              </a:spcBef>
              <a:spcAft>
                <a:spcPts val="600"/>
              </a:spcAft>
              <a:buNone/>
            </a:pPr>
            <a:r>
              <a:rPr lang="ru-RU" sz="8000" dirty="0" smtClean="0">
                <a:solidFill>
                  <a:schemeClr val="accent6"/>
                </a:solidFill>
              </a:rPr>
              <a:t>Кроме </a:t>
            </a:r>
            <a:r>
              <a:rPr lang="ru-RU" sz="8000" dirty="0">
                <a:solidFill>
                  <a:schemeClr val="accent6"/>
                </a:solidFill>
              </a:rPr>
              <a:t>того, можно рассказать о высоком мнении авторитетных лиц о работе наставника, о серьезных профессиональных результатах.</a:t>
            </a:r>
            <a:endParaRPr lang="ru-RU" sz="8000" dirty="0" smtClean="0">
              <a:solidFill>
                <a:schemeClr val="accent6"/>
              </a:solidFill>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049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08373" y="1504767"/>
            <a:ext cx="10413507" cy="4958177"/>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«Консерваторы»</a:t>
            </a:r>
          </a:p>
          <a:p>
            <a:pPr marL="0" indent="0" algn="just">
              <a:lnSpc>
                <a:spcPct val="120000"/>
              </a:lnSpc>
              <a:spcBef>
                <a:spcPts val="0"/>
              </a:spcBef>
              <a:spcAft>
                <a:spcPts val="600"/>
              </a:spcAft>
              <a:buNone/>
            </a:pPr>
            <a:endParaRPr lang="ru-RU" sz="8000" b="1" dirty="0" smtClean="0">
              <a:solidFill>
                <a:srgbClr val="C00000"/>
              </a:solidFill>
            </a:endParaRPr>
          </a:p>
          <a:p>
            <a:pPr marL="0" indent="0" algn="just">
              <a:lnSpc>
                <a:spcPct val="120000"/>
              </a:lnSpc>
              <a:spcBef>
                <a:spcPts val="0"/>
              </a:spcBef>
              <a:spcAft>
                <a:spcPts val="600"/>
              </a:spcAft>
              <a:buNone/>
            </a:pPr>
            <a:r>
              <a:rPr lang="ru-RU" sz="8000" dirty="0" smtClean="0">
                <a:solidFill>
                  <a:schemeClr val="accent6"/>
                </a:solidFill>
              </a:rPr>
              <a:t>Консерваторы </a:t>
            </a:r>
            <a:r>
              <a:rPr lang="ru-RU" sz="8000" dirty="0">
                <a:solidFill>
                  <a:schemeClr val="accent6"/>
                </a:solidFill>
              </a:rPr>
              <a:t>- это люди, не склонные менять привычные способы работы.</a:t>
            </a:r>
          </a:p>
          <a:p>
            <a:pPr marL="0" indent="0" algn="just">
              <a:lnSpc>
                <a:spcPct val="120000"/>
              </a:lnSpc>
              <a:spcBef>
                <a:spcPts val="0"/>
              </a:spcBef>
              <a:spcAft>
                <a:spcPts val="600"/>
              </a:spcAft>
              <a:buNone/>
            </a:pPr>
            <a:r>
              <a:rPr lang="ru-RU" sz="8000" dirty="0" smtClean="0">
                <a:solidFill>
                  <a:schemeClr val="accent6"/>
                </a:solidFill>
              </a:rPr>
              <a:t>Любая </a:t>
            </a:r>
            <a:r>
              <a:rPr lang="ru-RU" sz="8000" dirty="0">
                <a:solidFill>
                  <a:schemeClr val="accent6"/>
                </a:solidFill>
              </a:rPr>
              <a:t>новая информация кажется им противоречащей предыдущим сведениям, поэтому они начинают сомневаться в ее правильности.</a:t>
            </a:r>
          </a:p>
          <a:p>
            <a:pPr marL="0" indent="0" algn="just">
              <a:lnSpc>
                <a:spcPct val="120000"/>
              </a:lnSpc>
              <a:spcBef>
                <a:spcPts val="0"/>
              </a:spcBef>
              <a:spcAft>
                <a:spcPts val="600"/>
              </a:spcAft>
              <a:buNone/>
            </a:pPr>
            <a:r>
              <a:rPr lang="ru-RU" sz="8000" dirty="0" smtClean="0">
                <a:solidFill>
                  <a:schemeClr val="accent6"/>
                </a:solidFill>
              </a:rPr>
              <a:t>Консерваторам </a:t>
            </a:r>
            <a:r>
              <a:rPr lang="ru-RU" sz="8000" dirty="0">
                <a:solidFill>
                  <a:schemeClr val="accent6"/>
                </a:solidFill>
              </a:rPr>
              <a:t>необходимо дать дополнительное время на то, чтобы они могли разобраться с незнакомыми задачами или методами. Их следует дополнительно стимулировать к применению новых процессов работы и контролировать этот процесс.</a:t>
            </a:r>
          </a:p>
          <a:p>
            <a:pPr marL="0" indent="0" algn="just">
              <a:lnSpc>
                <a:spcPct val="120000"/>
              </a:lnSpc>
              <a:spcBef>
                <a:spcPts val="0"/>
              </a:spcBef>
              <a:spcAft>
                <a:spcPts val="600"/>
              </a:spcAft>
              <a:buNone/>
            </a:pPr>
            <a:r>
              <a:rPr lang="ru-RU" sz="8000" dirty="0" smtClean="0">
                <a:solidFill>
                  <a:schemeClr val="accent6"/>
                </a:solidFill>
              </a:rPr>
              <a:t>Следует </a:t>
            </a:r>
            <a:r>
              <a:rPr lang="ru-RU" sz="8000" dirty="0">
                <a:solidFill>
                  <a:schemeClr val="accent6"/>
                </a:solidFill>
              </a:rPr>
              <a:t>учитывать, что времени для разбега им требуется гораздо больше, чем остальным сотрудникам.</a:t>
            </a:r>
          </a:p>
          <a:p>
            <a:pPr marL="0" indent="0" algn="just">
              <a:lnSpc>
                <a:spcPct val="120000"/>
              </a:lnSpc>
              <a:spcBef>
                <a:spcPts val="0"/>
              </a:spcBef>
              <a:spcAft>
                <a:spcPts val="600"/>
              </a:spcAft>
              <a:buNone/>
            </a:pPr>
            <a:r>
              <a:rPr lang="ru-RU" sz="8000" dirty="0" smtClean="0">
                <a:solidFill>
                  <a:schemeClr val="accent6"/>
                </a:solidFill>
              </a:rPr>
              <a:t>Убеждения </a:t>
            </a:r>
            <a:r>
              <a:rPr lang="ru-RU" sz="8000" dirty="0">
                <a:solidFill>
                  <a:schemeClr val="accent6"/>
                </a:solidFill>
              </a:rPr>
              <a:t>в выгодах нового подхода для них малоэффективны, а вот техническая простота и ясность процедур действуют лучше.</a:t>
            </a:r>
            <a:endParaRPr lang="ru-RU" sz="8000" dirty="0" smtClean="0">
              <a:solidFill>
                <a:schemeClr val="accent6"/>
              </a:solidFill>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74180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08373" y="1504767"/>
            <a:ext cx="10413507" cy="3990511"/>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«Неуверенные»</a:t>
            </a:r>
          </a:p>
          <a:p>
            <a:pPr marL="0" indent="0" algn="just">
              <a:lnSpc>
                <a:spcPct val="120000"/>
              </a:lnSpc>
              <a:spcBef>
                <a:spcPts val="0"/>
              </a:spcBef>
              <a:spcAft>
                <a:spcPts val="600"/>
              </a:spcAft>
              <a:buNone/>
            </a:pPr>
            <a:endParaRPr lang="ru-RU" sz="8000" b="1" dirty="0" smtClean="0">
              <a:solidFill>
                <a:srgbClr val="C00000"/>
              </a:solidFill>
            </a:endParaRPr>
          </a:p>
          <a:p>
            <a:pPr marL="0" indent="0" algn="just">
              <a:lnSpc>
                <a:spcPct val="120000"/>
              </a:lnSpc>
              <a:spcBef>
                <a:spcPts val="0"/>
              </a:spcBef>
              <a:spcAft>
                <a:spcPts val="600"/>
              </a:spcAft>
              <a:buNone/>
            </a:pPr>
            <a:r>
              <a:rPr lang="ru-RU" sz="8000" dirty="0" smtClean="0">
                <a:solidFill>
                  <a:schemeClr val="accent6"/>
                </a:solidFill>
              </a:rPr>
              <a:t>Неуверенные </a:t>
            </a:r>
            <a:r>
              <a:rPr lang="ru-RU" sz="8000" dirty="0">
                <a:solidFill>
                  <a:schemeClr val="accent6"/>
                </a:solidFill>
              </a:rPr>
              <a:t>- это исполнительные сотрудники, но при этом они застенчивы, с трудом устанавливают отношения с новыми коллегами, часто сомневаются в правильности своих действий. </a:t>
            </a:r>
            <a:endParaRPr lang="ru-RU" sz="8000" dirty="0" smtClean="0">
              <a:solidFill>
                <a:schemeClr val="accent6"/>
              </a:solidFill>
            </a:endParaRPr>
          </a:p>
          <a:p>
            <a:pPr marL="0" indent="0" algn="just">
              <a:lnSpc>
                <a:spcPct val="120000"/>
              </a:lnSpc>
              <a:spcBef>
                <a:spcPts val="0"/>
              </a:spcBef>
              <a:spcAft>
                <a:spcPts val="600"/>
              </a:spcAft>
              <a:buNone/>
            </a:pPr>
            <a:r>
              <a:rPr lang="ru-RU" sz="8000" dirty="0" smtClean="0">
                <a:solidFill>
                  <a:schemeClr val="accent6"/>
                </a:solidFill>
              </a:rPr>
              <a:t>Они </a:t>
            </a:r>
            <a:r>
              <a:rPr lang="ru-RU" sz="8000" dirty="0">
                <a:solidFill>
                  <a:schemeClr val="accent6"/>
                </a:solidFill>
              </a:rPr>
              <a:t>нуждаются в помощи, поддержке и опеке.</a:t>
            </a:r>
          </a:p>
          <a:p>
            <a:pPr marL="0" indent="0" algn="just">
              <a:lnSpc>
                <a:spcPct val="120000"/>
              </a:lnSpc>
              <a:spcBef>
                <a:spcPts val="0"/>
              </a:spcBef>
              <a:spcAft>
                <a:spcPts val="600"/>
              </a:spcAft>
              <a:buNone/>
            </a:pPr>
            <a:r>
              <a:rPr lang="ru-RU" sz="8000" dirty="0" smtClean="0">
                <a:solidFill>
                  <a:schemeClr val="accent6"/>
                </a:solidFill>
              </a:rPr>
              <a:t>Неуверенным </a:t>
            </a:r>
            <a:r>
              <a:rPr lang="ru-RU" sz="8000" dirty="0">
                <a:solidFill>
                  <a:schemeClr val="accent6"/>
                </a:solidFill>
              </a:rPr>
              <a:t>нужно предоставить поддержку: отметить их заслуги, подчеркнуть ситуации, когда они самостоятельно и эффективно справились со сложными задачами, познакомить с коллегами, которые готовы оказывать помощь. </a:t>
            </a:r>
            <a:endParaRPr lang="ru-RU" sz="8000" dirty="0" smtClean="0">
              <a:solidFill>
                <a:schemeClr val="accent6"/>
              </a:solidFill>
            </a:endParaRPr>
          </a:p>
          <a:p>
            <a:pPr marL="0" indent="0" algn="just">
              <a:lnSpc>
                <a:spcPct val="120000"/>
              </a:lnSpc>
              <a:spcBef>
                <a:spcPts val="0"/>
              </a:spcBef>
              <a:spcAft>
                <a:spcPts val="600"/>
              </a:spcAft>
              <a:buNone/>
            </a:pPr>
            <a:r>
              <a:rPr lang="ru-RU" sz="8000" dirty="0" smtClean="0">
                <a:solidFill>
                  <a:schemeClr val="accent6"/>
                </a:solidFill>
              </a:rPr>
              <a:t>Кроме </a:t>
            </a:r>
            <a:r>
              <a:rPr lang="ru-RU" sz="8000" dirty="0">
                <a:solidFill>
                  <a:schemeClr val="accent6"/>
                </a:solidFill>
              </a:rPr>
              <a:t>того, неуверенным важно показать, что они имеют право на ошибку.</a:t>
            </a:r>
            <a:endParaRPr lang="ru-RU" sz="8000" dirty="0" smtClean="0">
              <a:solidFill>
                <a:schemeClr val="accent6"/>
              </a:solidFill>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350625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88272" y="1788852"/>
            <a:ext cx="10182687" cy="3990511"/>
          </a:xfrm>
        </p:spPr>
        <p:txBody>
          <a:bodyPr>
            <a:normAutofit fontScale="25000" lnSpcReduction="20000"/>
          </a:bodyPr>
          <a:lstStyle/>
          <a:p>
            <a:pPr marL="0" indent="0" algn="just">
              <a:lnSpc>
                <a:spcPct val="120000"/>
              </a:lnSpc>
              <a:spcBef>
                <a:spcPts val="0"/>
              </a:spcBef>
              <a:spcAft>
                <a:spcPts val="600"/>
              </a:spcAft>
              <a:buNone/>
            </a:pPr>
            <a:r>
              <a:rPr lang="ru-RU" sz="11200" b="1" dirty="0" smtClean="0">
                <a:solidFill>
                  <a:srgbClr val="C00000"/>
                </a:solidFill>
              </a:rPr>
              <a:t>«Пассивные»</a:t>
            </a:r>
          </a:p>
          <a:p>
            <a:pPr marL="0" indent="0" algn="just">
              <a:lnSpc>
                <a:spcPct val="120000"/>
              </a:lnSpc>
              <a:spcBef>
                <a:spcPts val="0"/>
              </a:spcBef>
              <a:spcAft>
                <a:spcPts val="600"/>
              </a:spcAft>
              <a:buNone/>
            </a:pPr>
            <a:endParaRPr lang="ru-RU" sz="8000" b="1" dirty="0">
              <a:solidFill>
                <a:srgbClr val="C00000"/>
              </a:solidFill>
            </a:endParaRPr>
          </a:p>
          <a:p>
            <a:pPr marL="0" indent="0" algn="just">
              <a:lnSpc>
                <a:spcPct val="120000"/>
              </a:lnSpc>
              <a:spcBef>
                <a:spcPts val="0"/>
              </a:spcBef>
              <a:spcAft>
                <a:spcPts val="600"/>
              </a:spcAft>
              <a:buNone/>
            </a:pPr>
            <a:r>
              <a:rPr lang="ru-RU" sz="8000" dirty="0" smtClean="0">
                <a:solidFill>
                  <a:schemeClr val="accent6"/>
                </a:solidFill>
              </a:rPr>
              <a:t>Пассивные </a:t>
            </a:r>
            <a:r>
              <a:rPr lang="ru-RU" sz="8000" dirty="0">
                <a:solidFill>
                  <a:schemeClr val="accent6"/>
                </a:solidFill>
              </a:rPr>
              <a:t>обладают пониженной профессиональной мотивацией, не проявляют ни старательности, ни настойчивости, ни интереса. </a:t>
            </a:r>
            <a:endParaRPr lang="ru-RU" sz="8000" dirty="0" smtClean="0">
              <a:solidFill>
                <a:schemeClr val="accent6"/>
              </a:solidFill>
            </a:endParaRPr>
          </a:p>
          <a:p>
            <a:pPr marL="0" indent="0" algn="just">
              <a:lnSpc>
                <a:spcPct val="120000"/>
              </a:lnSpc>
              <a:spcBef>
                <a:spcPts val="0"/>
              </a:spcBef>
              <a:spcAft>
                <a:spcPts val="600"/>
              </a:spcAft>
              <a:buNone/>
            </a:pPr>
            <a:r>
              <a:rPr lang="ru-RU" sz="8000" dirty="0" smtClean="0">
                <a:solidFill>
                  <a:schemeClr val="accent6"/>
                </a:solidFill>
              </a:rPr>
              <a:t>На </a:t>
            </a:r>
            <a:r>
              <a:rPr lang="ru-RU" sz="8000" dirty="0">
                <a:solidFill>
                  <a:schemeClr val="accent6"/>
                </a:solidFill>
              </a:rPr>
              <a:t>новой работе, где требуются усилия для овладения навыками, их недостатки становятся особенно заметными.</a:t>
            </a:r>
          </a:p>
          <a:p>
            <a:pPr marL="0" indent="0" algn="just">
              <a:lnSpc>
                <a:spcPct val="120000"/>
              </a:lnSpc>
              <a:spcBef>
                <a:spcPts val="0"/>
              </a:spcBef>
              <a:spcAft>
                <a:spcPts val="600"/>
              </a:spcAft>
              <a:buNone/>
            </a:pPr>
            <a:r>
              <a:rPr lang="ru-RU" sz="8000" dirty="0" smtClean="0">
                <a:solidFill>
                  <a:schemeClr val="accent6"/>
                </a:solidFill>
              </a:rPr>
              <a:t>Пассивные </a:t>
            </a:r>
            <a:r>
              <a:rPr lang="ru-RU" sz="8000" dirty="0">
                <a:solidFill>
                  <a:schemeClr val="accent6"/>
                </a:solidFill>
              </a:rPr>
              <a:t>должны понимать, что отсутствие их реальных результатов будет замечено. </a:t>
            </a:r>
            <a:endParaRPr lang="ru-RU" sz="8000" dirty="0" smtClean="0">
              <a:solidFill>
                <a:schemeClr val="accent6"/>
              </a:solidFill>
            </a:endParaRPr>
          </a:p>
          <a:p>
            <a:pPr marL="0" indent="0" algn="just">
              <a:lnSpc>
                <a:spcPct val="120000"/>
              </a:lnSpc>
              <a:spcBef>
                <a:spcPts val="0"/>
              </a:spcBef>
              <a:spcAft>
                <a:spcPts val="600"/>
              </a:spcAft>
              <a:buNone/>
            </a:pPr>
            <a:r>
              <a:rPr lang="ru-RU" sz="8000" dirty="0" smtClean="0">
                <a:solidFill>
                  <a:schemeClr val="accent6"/>
                </a:solidFill>
              </a:rPr>
              <a:t>Следует </a:t>
            </a:r>
            <a:r>
              <a:rPr lang="ru-RU" sz="8000" dirty="0">
                <a:solidFill>
                  <a:schemeClr val="accent6"/>
                </a:solidFill>
              </a:rPr>
              <a:t>тщательно контролировать их работу, корректно обсуждая с ними ошибки и отмечая их </a:t>
            </a:r>
            <a:r>
              <a:rPr lang="ru-RU" sz="8000" dirty="0" smtClean="0">
                <a:solidFill>
                  <a:schemeClr val="accent6"/>
                </a:solidFill>
              </a:rPr>
              <a:t>достижения</a:t>
            </a: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Типы наставляемых</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27985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72863" y="1402671"/>
            <a:ext cx="10422384" cy="5202315"/>
          </a:xfrm>
        </p:spPr>
        <p:txBody>
          <a:bodyPr>
            <a:normAutofit fontScale="85000" lnSpcReduction="20000"/>
          </a:bodyPr>
          <a:lstStyle/>
          <a:p>
            <a:pPr algn="just">
              <a:lnSpc>
                <a:spcPct val="120000"/>
              </a:lnSpc>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Взаимодействие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«опытный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 молодой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a:t>
            </a:r>
            <a:r>
              <a:rPr lang="ru-RU" dirty="0" smtClean="0">
                <a:latin typeface="Tahoma" panose="020B0604030504040204" pitchFamily="34" charset="0"/>
                <a:ea typeface="Tahoma" panose="020B0604030504040204" pitchFamily="34" charset="0"/>
                <a:cs typeface="Tahoma" panose="020B0604030504040204" pitchFamily="34" charset="0"/>
              </a:rPr>
              <a:t>, </a:t>
            </a:r>
            <a:r>
              <a:rPr lang="ru-RU" dirty="0">
                <a:latin typeface="Tahoma" panose="020B0604030504040204" pitchFamily="34" charset="0"/>
                <a:ea typeface="Tahoma" panose="020B0604030504040204" pitchFamily="34" charset="0"/>
                <a:cs typeface="Tahoma" panose="020B0604030504040204" pitchFamily="34" charset="0"/>
              </a:rPr>
              <a:t>классический вариант </a:t>
            </a:r>
            <a:r>
              <a:rPr lang="ru-RU" dirty="0" smtClean="0">
                <a:latin typeface="Tahoma" panose="020B0604030504040204" pitchFamily="34" charset="0"/>
                <a:ea typeface="Tahoma" panose="020B0604030504040204" pitchFamily="34" charset="0"/>
                <a:cs typeface="Tahoma" panose="020B0604030504040204" pitchFamily="34" charset="0"/>
              </a:rPr>
              <a:t>поддержки </a:t>
            </a:r>
            <a:r>
              <a:rPr lang="ru-RU" dirty="0">
                <a:latin typeface="Tahoma" panose="020B0604030504040204" pitchFamily="34" charset="0"/>
                <a:ea typeface="Tahoma" panose="020B0604030504040204" pitchFamily="34" charset="0"/>
                <a:cs typeface="Tahoma" panose="020B0604030504040204" pitchFamily="34" charset="0"/>
              </a:rPr>
              <a:t>для приобретения молодым специалистом необходимых профессиональных </a:t>
            </a:r>
            <a:r>
              <a:rPr lang="ru-RU" dirty="0" smtClean="0">
                <a:latin typeface="Tahoma" panose="020B0604030504040204" pitchFamily="34" charset="0"/>
                <a:ea typeface="Tahoma" panose="020B0604030504040204" pitchFamily="34" charset="0"/>
                <a:cs typeface="Tahoma" panose="020B0604030504040204" pitchFamily="34" charset="0"/>
              </a:rPr>
              <a:t>навыков </a:t>
            </a:r>
            <a:r>
              <a:rPr lang="ru-RU" dirty="0">
                <a:latin typeface="Tahoma" panose="020B0604030504040204" pitchFamily="34" charset="0"/>
                <a:ea typeface="Tahoma" panose="020B0604030504040204" pitchFamily="34" charset="0"/>
                <a:cs typeface="Tahoma" panose="020B0604030504040204" pitchFamily="34" charset="0"/>
              </a:rPr>
              <a:t>(организационных, коммуникационных) и закрепления на месте </a:t>
            </a:r>
            <a:r>
              <a:rPr lang="ru-RU" dirty="0" smtClean="0">
                <a:latin typeface="Tahoma" panose="020B0604030504040204" pitchFamily="34" charset="0"/>
                <a:ea typeface="Tahoma" panose="020B0604030504040204" pitchFamily="34" charset="0"/>
                <a:cs typeface="Tahoma" panose="020B0604030504040204" pitchFamily="34" charset="0"/>
              </a:rPr>
              <a:t>работы</a:t>
            </a: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Взаимодействие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«лидер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профессионального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сообщества –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испытывающий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затруднения</a:t>
            </a:r>
            <a:r>
              <a:rPr lang="ru-RU" dirty="0" smtClean="0">
                <a:latin typeface="Tahoma" panose="020B0604030504040204" pitchFamily="34" charset="0"/>
                <a:ea typeface="Tahoma" panose="020B0604030504040204" pitchFamily="34" charset="0"/>
                <a:cs typeface="Tahoma" panose="020B0604030504040204" pitchFamily="34" charset="0"/>
              </a:rPr>
              <a:t>», </a:t>
            </a:r>
            <a:r>
              <a:rPr lang="ru-RU" dirty="0">
                <a:latin typeface="Tahoma" panose="020B0604030504040204" pitchFamily="34" charset="0"/>
                <a:ea typeface="Tahoma" panose="020B0604030504040204" pitchFamily="34" charset="0"/>
                <a:cs typeface="Tahoma" panose="020B0604030504040204" pitchFamily="34" charset="0"/>
              </a:rPr>
              <a:t>конкретная психоэмоциональная поддержка («не могу найти общий язык </a:t>
            </a:r>
            <a:r>
              <a:rPr lang="ru-RU" dirty="0" smtClean="0">
                <a:latin typeface="Tahoma" panose="020B0604030504040204" pitchFamily="34" charset="0"/>
                <a:ea typeface="Tahoma" panose="020B0604030504040204" pitchFamily="34" charset="0"/>
                <a:cs typeface="Tahoma" panose="020B0604030504040204" pitchFamily="34" charset="0"/>
              </a:rPr>
              <a:t>с воспитанниками», </a:t>
            </a:r>
            <a:r>
              <a:rPr lang="ru-RU" dirty="0">
                <a:latin typeface="Tahoma" panose="020B0604030504040204" pitchFamily="34" charset="0"/>
                <a:ea typeface="Tahoma" panose="020B0604030504040204" pitchFamily="34" charset="0"/>
                <a:cs typeface="Tahoma" panose="020B0604030504040204" pitchFamily="34" charset="0"/>
              </a:rPr>
              <a:t>«испытываю стресс во время </a:t>
            </a:r>
            <a:r>
              <a:rPr lang="ru-RU" dirty="0" smtClean="0">
                <a:latin typeface="Tahoma" panose="020B0604030504040204" pitchFamily="34" charset="0"/>
                <a:ea typeface="Tahoma" panose="020B0604030504040204" pitchFamily="34" charset="0"/>
                <a:cs typeface="Tahoma" panose="020B0604030504040204" pitchFamily="34" charset="0"/>
              </a:rPr>
              <a:t>занятий»), </a:t>
            </a:r>
            <a:r>
              <a:rPr lang="ru-RU" dirty="0">
                <a:latin typeface="Tahoma" panose="020B0604030504040204" pitchFamily="34" charset="0"/>
                <a:ea typeface="Tahoma" panose="020B0604030504040204" pitchFamily="34" charset="0"/>
                <a:cs typeface="Tahoma" panose="020B0604030504040204" pitchFamily="34" charset="0"/>
              </a:rPr>
              <a:t>сочетаемая с профессиональной </a:t>
            </a:r>
            <a:r>
              <a:rPr lang="ru-RU" dirty="0" smtClean="0">
                <a:latin typeface="Tahoma" panose="020B0604030504040204" pitchFamily="34" charset="0"/>
                <a:ea typeface="Tahoma" panose="020B0604030504040204" pitchFamily="34" charset="0"/>
                <a:cs typeface="Tahoma" panose="020B0604030504040204" pitchFamily="34" charset="0"/>
              </a:rPr>
              <a:t>помощью </a:t>
            </a:r>
            <a:r>
              <a:rPr lang="ru-RU" dirty="0">
                <a:latin typeface="Tahoma" panose="020B0604030504040204" pitchFamily="34" charset="0"/>
                <a:ea typeface="Tahoma" panose="020B0604030504040204" pitchFamily="34" charset="0"/>
                <a:cs typeface="Tahoma" panose="020B0604030504040204" pitchFamily="34" charset="0"/>
              </a:rPr>
              <a:t>по приобретению и развитию </a:t>
            </a:r>
            <a:r>
              <a:rPr lang="ru-RU" dirty="0" smtClean="0">
                <a:latin typeface="Tahoma" panose="020B0604030504040204" pitchFamily="34" charset="0"/>
                <a:ea typeface="Tahoma" panose="020B0604030504040204" pitchFamily="34" charset="0"/>
                <a:cs typeface="Tahoma" panose="020B0604030504040204" pitchFamily="34" charset="0"/>
              </a:rPr>
              <a:t>талантов </a:t>
            </a:r>
            <a:r>
              <a:rPr lang="ru-RU" dirty="0">
                <a:latin typeface="Tahoma" panose="020B0604030504040204" pitchFamily="34" charset="0"/>
                <a:ea typeface="Tahoma" panose="020B0604030504040204" pitchFamily="34" charset="0"/>
                <a:cs typeface="Tahoma" panose="020B0604030504040204" pitchFamily="34" charset="0"/>
              </a:rPr>
              <a:t>и инициатив;</a:t>
            </a:r>
          </a:p>
          <a:p>
            <a:pPr algn="just">
              <a:lnSpc>
                <a:spcPct val="120000"/>
              </a:lnSpc>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Взаимодействие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«тренер-новатор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 консервативный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a:t>
            </a:r>
            <a:r>
              <a:rPr lang="ru-RU" dirty="0" smtClean="0">
                <a:latin typeface="Tahoma" panose="020B0604030504040204" pitchFamily="34" charset="0"/>
                <a:ea typeface="Tahoma" panose="020B0604030504040204" pitchFamily="34" charset="0"/>
                <a:cs typeface="Tahoma" panose="020B0604030504040204" pitchFamily="34" charset="0"/>
              </a:rPr>
              <a:t>, </a:t>
            </a:r>
            <a:r>
              <a:rPr lang="ru-RU" dirty="0">
                <a:latin typeface="Tahoma" panose="020B0604030504040204" pitchFamily="34" charset="0"/>
                <a:ea typeface="Tahoma" panose="020B0604030504040204" pitchFamily="34" charset="0"/>
                <a:cs typeface="Tahoma" panose="020B0604030504040204" pitchFamily="34" charset="0"/>
              </a:rPr>
              <a:t>в рамках которого, </a:t>
            </a:r>
            <a:r>
              <a:rPr lang="ru-RU" dirty="0" smtClean="0">
                <a:latin typeface="Tahoma" panose="020B0604030504040204" pitchFamily="34" charset="0"/>
                <a:ea typeface="Tahoma" panose="020B0604030504040204" pitchFamily="34" charset="0"/>
                <a:cs typeface="Tahoma" panose="020B0604030504040204" pitchFamily="34" charset="0"/>
              </a:rPr>
              <a:t>возможно</a:t>
            </a:r>
            <a:r>
              <a:rPr lang="ru-RU" dirty="0">
                <a:latin typeface="Tahoma" panose="020B0604030504040204" pitchFamily="34" charset="0"/>
                <a:ea typeface="Tahoma" panose="020B0604030504040204" pitchFamily="34" charset="0"/>
                <a:cs typeface="Tahoma" panose="020B0604030504040204" pitchFamily="34" charset="0"/>
              </a:rPr>
              <a:t>, более молодой </a:t>
            </a:r>
            <a:r>
              <a:rPr lang="ru-RU" dirty="0" smtClean="0">
                <a:latin typeface="Tahoma" panose="020B0604030504040204" pitchFamily="34" charset="0"/>
                <a:ea typeface="Tahoma" panose="020B0604030504040204" pitchFamily="34" charset="0"/>
                <a:cs typeface="Tahoma" panose="020B0604030504040204" pitchFamily="34" charset="0"/>
              </a:rPr>
              <a:t>тренер </a:t>
            </a:r>
            <a:r>
              <a:rPr lang="ru-RU" dirty="0">
                <a:latin typeface="Tahoma" panose="020B0604030504040204" pitchFamily="34" charset="0"/>
                <a:ea typeface="Tahoma" panose="020B0604030504040204" pitchFamily="34" charset="0"/>
                <a:cs typeface="Tahoma" panose="020B0604030504040204" pitchFamily="34" charset="0"/>
              </a:rPr>
              <a:t>помогает опытному представителю «старой школы» </a:t>
            </a:r>
            <a:r>
              <a:rPr lang="ru-RU" dirty="0" smtClean="0">
                <a:latin typeface="Tahoma" panose="020B0604030504040204" pitchFamily="34" charset="0"/>
                <a:ea typeface="Tahoma" panose="020B0604030504040204" pitchFamily="34" charset="0"/>
                <a:cs typeface="Tahoma" panose="020B0604030504040204" pitchFamily="34" charset="0"/>
              </a:rPr>
              <a:t>овладеть </a:t>
            </a:r>
            <a:r>
              <a:rPr lang="ru-RU" dirty="0">
                <a:latin typeface="Tahoma" panose="020B0604030504040204" pitchFamily="34" charset="0"/>
                <a:ea typeface="Tahoma" panose="020B0604030504040204" pitchFamily="34" charset="0"/>
                <a:cs typeface="Tahoma" panose="020B0604030504040204" pitchFamily="34" charset="0"/>
              </a:rPr>
              <a:t>современными программами и цифровыми навыками и </a:t>
            </a:r>
            <a:r>
              <a:rPr lang="ru-RU" dirty="0" smtClean="0">
                <a:latin typeface="Tahoma" panose="020B0604030504040204" pitchFamily="34" charset="0"/>
                <a:ea typeface="Tahoma" panose="020B0604030504040204" pitchFamily="34" charset="0"/>
                <a:cs typeface="Tahoma" panose="020B0604030504040204" pitchFamily="34" charset="0"/>
              </a:rPr>
              <a:t>технологиями</a:t>
            </a: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Взаимодействие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«опытный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 </a:t>
            </a:r>
            <a:r>
              <a:rPr lang="ru-RU" dirty="0">
                <a:solidFill>
                  <a:srgbClr val="C00000"/>
                </a:solidFill>
                <a:latin typeface="Tahoma" panose="020B0604030504040204" pitchFamily="34" charset="0"/>
                <a:ea typeface="Tahoma" panose="020B0604030504040204" pitchFamily="34" charset="0"/>
                <a:cs typeface="Tahoma" panose="020B0604030504040204" pitchFamily="34" charset="0"/>
              </a:rPr>
              <a:t>– неопытный </a:t>
            </a:r>
            <a:r>
              <a:rPr lang="ru-RU" dirty="0" smtClean="0">
                <a:solidFill>
                  <a:srgbClr val="C00000"/>
                </a:solidFill>
                <a:latin typeface="Tahoma" panose="020B0604030504040204" pitchFamily="34" charset="0"/>
                <a:ea typeface="Tahoma" panose="020B0604030504040204" pitchFamily="34" charset="0"/>
                <a:cs typeface="Tahoma" panose="020B0604030504040204" pitchFamily="34" charset="0"/>
              </a:rPr>
              <a:t>тренер»</a:t>
            </a:r>
            <a:r>
              <a:rPr lang="ru-RU" dirty="0" smtClean="0">
                <a:latin typeface="Tahoma" panose="020B0604030504040204" pitchFamily="34" charset="0"/>
                <a:ea typeface="Tahoma" panose="020B0604030504040204" pitchFamily="34" charset="0"/>
                <a:cs typeface="Tahoma" panose="020B0604030504040204" pitchFamily="34" charset="0"/>
              </a:rPr>
              <a:t>, </a:t>
            </a:r>
            <a:r>
              <a:rPr lang="ru-RU" dirty="0">
                <a:latin typeface="Tahoma" panose="020B0604030504040204" pitchFamily="34" charset="0"/>
                <a:ea typeface="Tahoma" panose="020B0604030504040204" pitchFamily="34" charset="0"/>
                <a:cs typeface="Tahoma" panose="020B0604030504040204" pitchFamily="34" charset="0"/>
              </a:rPr>
              <a:t>в рамках </a:t>
            </a:r>
            <a:r>
              <a:rPr lang="ru-RU" dirty="0" smtClean="0">
                <a:latin typeface="Tahoma" panose="020B0604030504040204" pitchFamily="34" charset="0"/>
                <a:ea typeface="Tahoma" panose="020B0604030504040204" pitchFamily="34" charset="0"/>
                <a:cs typeface="Tahoma" panose="020B0604030504040204" pitchFamily="34" charset="0"/>
              </a:rPr>
              <a:t>которого </a:t>
            </a:r>
            <a:r>
              <a:rPr lang="ru-RU" dirty="0">
                <a:latin typeface="Tahoma" panose="020B0604030504040204" pitchFamily="34" charset="0"/>
                <a:ea typeface="Tahoma" panose="020B0604030504040204" pitchFamily="34" charset="0"/>
                <a:cs typeface="Tahoma" panose="020B0604030504040204" pitchFamily="34" charset="0"/>
              </a:rPr>
              <a:t>опытный </a:t>
            </a:r>
            <a:r>
              <a:rPr lang="ru-RU" dirty="0" smtClean="0">
                <a:latin typeface="Tahoma" panose="020B0604030504040204" pitchFamily="34" charset="0"/>
                <a:ea typeface="Tahoma" panose="020B0604030504040204" pitchFamily="34" charset="0"/>
                <a:cs typeface="Tahoma" panose="020B0604030504040204" pitchFamily="34" charset="0"/>
              </a:rPr>
              <a:t>тренер </a:t>
            </a:r>
            <a:r>
              <a:rPr lang="ru-RU" dirty="0">
                <a:latin typeface="Tahoma" panose="020B0604030504040204" pitchFamily="34" charset="0"/>
                <a:ea typeface="Tahoma" panose="020B0604030504040204" pitchFamily="34" charset="0"/>
                <a:cs typeface="Tahoma" panose="020B0604030504040204" pitchFamily="34" charset="0"/>
              </a:rPr>
              <a:t>оказывает методическую поддержку по конкретному </a:t>
            </a:r>
            <a:r>
              <a:rPr lang="ru-RU" dirty="0" smtClean="0">
                <a:latin typeface="Tahoma" panose="020B0604030504040204" pitchFamily="34" charset="0"/>
                <a:ea typeface="Tahoma" panose="020B0604030504040204" pitchFamily="34" charset="0"/>
                <a:cs typeface="Tahoma" panose="020B0604030504040204" pitchFamily="34" charset="0"/>
              </a:rPr>
              <a:t>направлению деятельности </a:t>
            </a:r>
            <a:r>
              <a:rPr lang="ru-RU" dirty="0">
                <a:latin typeface="Tahoma" panose="020B0604030504040204" pitchFamily="34" charset="0"/>
                <a:ea typeface="Tahoma" panose="020B0604030504040204" pitchFamily="34" charset="0"/>
                <a:cs typeface="Tahoma" panose="020B0604030504040204" pitchFamily="34" charset="0"/>
              </a:rPr>
              <a:t>(поиск </a:t>
            </a:r>
            <a:r>
              <a:rPr lang="ru-RU" dirty="0" smtClean="0">
                <a:latin typeface="Tahoma" panose="020B0604030504040204" pitchFamily="34" charset="0"/>
                <a:ea typeface="Tahoma" panose="020B0604030504040204" pitchFamily="34" charset="0"/>
                <a:cs typeface="Tahoma" panose="020B0604030504040204" pitchFamily="34" charset="0"/>
              </a:rPr>
              <a:t>источников, </a:t>
            </a:r>
            <a:r>
              <a:rPr lang="ru-RU" dirty="0">
                <a:latin typeface="Tahoma" panose="020B0604030504040204" pitchFamily="34" charset="0"/>
                <a:ea typeface="Tahoma" panose="020B0604030504040204" pitchFamily="34" charset="0"/>
                <a:cs typeface="Tahoma" panose="020B0604030504040204" pitchFamily="34" charset="0"/>
              </a:rPr>
              <a:t>составление </a:t>
            </a:r>
            <a:r>
              <a:rPr lang="ru-RU" dirty="0" smtClean="0">
                <a:latin typeface="Tahoma" panose="020B0604030504040204" pitchFamily="34" charset="0"/>
                <a:ea typeface="Tahoma" panose="020B0604030504040204" pitchFamily="34" charset="0"/>
                <a:cs typeface="Tahoma" panose="020B0604030504040204" pitchFamily="34" charset="0"/>
              </a:rPr>
              <a:t>программ и </a:t>
            </a:r>
            <a:r>
              <a:rPr lang="ru-RU" dirty="0" err="1">
                <a:latin typeface="Tahoma" panose="020B0604030504040204" pitchFamily="34" charset="0"/>
                <a:ea typeface="Tahoma" panose="020B0604030504040204" pitchFamily="34" charset="0"/>
                <a:cs typeface="Tahoma" panose="020B0604030504040204" pitchFamily="34" charset="0"/>
              </a:rPr>
              <a:t>т.д</a:t>
            </a:r>
            <a:r>
              <a:rPr lang="ru-RU" dirty="0" smtClean="0">
                <a:latin typeface="Tahoma" panose="020B0604030504040204" pitchFamily="34" charset="0"/>
                <a:ea typeface="Tahoma" panose="020B0604030504040204" pitchFamily="34" charset="0"/>
                <a:cs typeface="Tahoma" panose="020B0604030504040204" pitchFamily="34" charset="0"/>
              </a:rPr>
              <a:t>).</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Вариации ролевых моделей </a:t>
            </a:r>
            <a:r>
              <a:rPr lang="ru-RU" sz="2400" b="1" dirty="0" smtClean="0">
                <a:latin typeface="Tahoma" panose="020B0604030504040204" pitchFamily="34" charset="0"/>
                <a:ea typeface="Tahoma" panose="020B0604030504040204" pitchFamily="34" charset="0"/>
                <a:cs typeface="Tahoma" panose="020B0604030504040204" pitchFamily="34" charset="0"/>
              </a:rPr>
              <a:t>«тренер </a:t>
            </a:r>
            <a:r>
              <a:rPr lang="ru-RU" sz="2400" b="1" dirty="0">
                <a:latin typeface="Tahoma" panose="020B0604030504040204" pitchFamily="34" charset="0"/>
                <a:ea typeface="Tahoma" panose="020B0604030504040204" pitchFamily="34" charset="0"/>
                <a:cs typeface="Tahoma" panose="020B0604030504040204" pitchFamily="34" charset="0"/>
              </a:rPr>
              <a:t>– </a:t>
            </a:r>
            <a:r>
              <a:rPr lang="ru-RU" sz="2400" b="1" dirty="0" smtClean="0">
                <a:latin typeface="Tahoma" panose="020B0604030504040204" pitchFamily="34" charset="0"/>
                <a:ea typeface="Tahoma" panose="020B0604030504040204" pitchFamily="34" charset="0"/>
                <a:cs typeface="Tahoma" panose="020B0604030504040204" pitchFamily="34" charset="0"/>
              </a:rPr>
              <a:t>тренер» </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477103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17250" y="1251751"/>
            <a:ext cx="10413507" cy="5344357"/>
          </a:xfrm>
        </p:spPr>
        <p:txBody>
          <a:bodyPr>
            <a:normAutofit fontScale="25000" lnSpcReduction="20000"/>
          </a:bodyPr>
          <a:lstStyle/>
          <a:p>
            <a:pPr algn="just">
              <a:lnSpc>
                <a:spcPct val="120000"/>
              </a:lnSpc>
              <a:spcBef>
                <a:spcPts val="0"/>
              </a:spcBef>
              <a:spcAft>
                <a:spcPts val="600"/>
              </a:spcAft>
              <a:buFont typeface="Arial" panose="020B0604020202020204" pitchFamily="34" charset="0"/>
              <a:buChar char="•"/>
            </a:pPr>
            <a:r>
              <a:rPr lang="ru-RU" sz="8000" dirty="0">
                <a:latin typeface="Tahoma" panose="020B0604030504040204" pitchFamily="34" charset="0"/>
                <a:ea typeface="Tahoma" panose="020B0604030504040204" pitchFamily="34" charset="0"/>
                <a:cs typeface="Tahoma" panose="020B0604030504040204" pitchFamily="34" charset="0"/>
              </a:rPr>
              <a:t>Выявление и актуализация у сопровождаемого «сильной» (внутренней, устойчивой) мотивации к </a:t>
            </a:r>
            <a:r>
              <a:rPr lang="ru-RU" sz="8000" dirty="0" smtClean="0">
                <a:latin typeface="Tahoma" panose="020B0604030504040204" pitchFamily="34" charset="0"/>
                <a:ea typeface="Tahoma" panose="020B0604030504040204" pitchFamily="34" charset="0"/>
                <a:cs typeface="Tahoma" panose="020B0604030504040204" pitchFamily="34" charset="0"/>
              </a:rPr>
              <a:t>профессиональной деятельности</a:t>
            </a:r>
            <a:endParaRPr lang="ru-RU" sz="8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Формирование потребности в анализе, глубоком осмыслении профессиональной деятельности</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Развитие интереса </a:t>
            </a:r>
            <a:r>
              <a:rPr lang="ru-RU" sz="8000" dirty="0">
                <a:latin typeface="Tahoma" panose="020B0604030504040204" pitchFamily="34" charset="0"/>
                <a:ea typeface="Tahoma" panose="020B0604030504040204" pitchFamily="34" charset="0"/>
                <a:cs typeface="Tahoma" panose="020B0604030504040204" pitchFamily="34" charset="0"/>
              </a:rPr>
              <a:t>к </a:t>
            </a:r>
            <a:r>
              <a:rPr lang="ru-RU" sz="8000" dirty="0" smtClean="0">
                <a:latin typeface="Tahoma" panose="020B0604030504040204" pitchFamily="34" charset="0"/>
                <a:ea typeface="Tahoma" panose="020B0604030504040204" pitchFamily="34" charset="0"/>
                <a:cs typeface="Tahoma" panose="020B0604030504040204" pitchFamily="34" charset="0"/>
              </a:rPr>
              <a:t>повышению продуктивности профессиональной деятельности</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Ориентировать на осмысление и творческое использование </a:t>
            </a:r>
            <a:r>
              <a:rPr lang="ru-RU" sz="8000" dirty="0">
                <a:latin typeface="Tahoma" panose="020B0604030504040204" pitchFamily="34" charset="0"/>
                <a:ea typeface="Tahoma" panose="020B0604030504040204" pitchFamily="34" charset="0"/>
                <a:cs typeface="Tahoma" panose="020B0604030504040204" pitchFamily="34" charset="0"/>
              </a:rPr>
              <a:t>передового </a:t>
            </a:r>
            <a:r>
              <a:rPr lang="ru-RU" sz="8000" dirty="0" smtClean="0">
                <a:latin typeface="Tahoma" panose="020B0604030504040204" pitchFamily="34" charset="0"/>
                <a:ea typeface="Tahoma" panose="020B0604030504040204" pitchFamily="34" charset="0"/>
                <a:cs typeface="Tahoma" panose="020B0604030504040204" pitchFamily="34" charset="0"/>
              </a:rPr>
              <a:t>опыта </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Закрепление специалистов </a:t>
            </a:r>
            <a:r>
              <a:rPr lang="ru-RU" sz="8000" dirty="0">
                <a:latin typeface="Tahoma" panose="020B0604030504040204" pitchFamily="34" charset="0"/>
                <a:ea typeface="Tahoma" panose="020B0604030504040204" pitchFamily="34" charset="0"/>
                <a:cs typeface="Tahoma" panose="020B0604030504040204" pitchFamily="34" charset="0"/>
              </a:rPr>
              <a:t>в организации</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Формирование в организации сообщества профессионалов</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Трансляция </a:t>
            </a:r>
            <a:r>
              <a:rPr lang="ru-RU" sz="8000" dirty="0">
                <a:latin typeface="Tahoma" panose="020B0604030504040204" pitchFamily="34" charset="0"/>
                <a:ea typeface="Tahoma" panose="020B0604030504040204" pitchFamily="34" charset="0"/>
                <a:cs typeface="Tahoma" panose="020B0604030504040204" pitchFamily="34" charset="0"/>
              </a:rPr>
              <a:t>ценностно-смысловых установок деятельности, в которую совместно вовлечены </a:t>
            </a:r>
            <a:r>
              <a:rPr lang="ru-RU" sz="8000" dirty="0" smtClean="0">
                <a:latin typeface="Tahoma" panose="020B0604030504040204" pitchFamily="34" charset="0"/>
                <a:ea typeface="Tahoma" panose="020B0604030504040204" pitchFamily="34" charset="0"/>
                <a:cs typeface="Tahoma" panose="020B0604030504040204" pitchFamily="34" charset="0"/>
              </a:rPr>
              <a:t>наставляемый </a:t>
            </a:r>
            <a:r>
              <a:rPr lang="ru-RU" sz="8000" dirty="0">
                <a:latin typeface="Tahoma" panose="020B0604030504040204" pitchFamily="34" charset="0"/>
                <a:ea typeface="Tahoma" panose="020B0604030504040204" pitchFamily="34" charset="0"/>
                <a:cs typeface="Tahoma" panose="020B0604030504040204" pitchFamily="34" charset="0"/>
              </a:rPr>
              <a:t>и </a:t>
            </a:r>
            <a:r>
              <a:rPr lang="ru-RU" sz="8000" dirty="0" smtClean="0">
                <a:latin typeface="Tahoma" panose="020B0604030504040204" pitchFamily="34" charset="0"/>
                <a:ea typeface="Tahoma" panose="020B0604030504040204" pitchFamily="34" charset="0"/>
                <a:cs typeface="Tahoma" panose="020B0604030504040204" pitchFamily="34" charset="0"/>
              </a:rPr>
              <a:t>наставник </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Профессиональная поддержка </a:t>
            </a:r>
            <a:r>
              <a:rPr lang="ru-RU" sz="8000" dirty="0">
                <a:latin typeface="Tahoma" panose="020B0604030504040204" pitchFamily="34" charset="0"/>
                <a:ea typeface="Tahoma" panose="020B0604030504040204" pitchFamily="34" charset="0"/>
                <a:cs typeface="Tahoma" panose="020B0604030504040204" pitchFamily="34" charset="0"/>
              </a:rPr>
              <a:t>сопровождаемого в процессе </a:t>
            </a:r>
            <a:r>
              <a:rPr lang="ru-RU" sz="8000" dirty="0" smtClean="0">
                <a:latin typeface="Tahoma" panose="020B0604030504040204" pitchFamily="34" charset="0"/>
                <a:ea typeface="Tahoma" panose="020B0604030504040204" pitchFamily="34" charset="0"/>
                <a:cs typeface="Tahoma" panose="020B0604030504040204" pitchFamily="34" charset="0"/>
              </a:rPr>
              <a:t>обретения </a:t>
            </a:r>
            <a:r>
              <a:rPr lang="ru-RU" sz="8000" dirty="0">
                <a:latin typeface="Tahoma" panose="020B0604030504040204" pitchFamily="34" charset="0"/>
                <a:ea typeface="Tahoma" panose="020B0604030504040204" pitchFamily="34" charset="0"/>
                <a:cs typeface="Tahoma" panose="020B0604030504040204" pitchFamily="34" charset="0"/>
              </a:rPr>
              <a:t>новых </a:t>
            </a:r>
            <a:r>
              <a:rPr lang="ru-RU" sz="8000" dirty="0" smtClean="0">
                <a:latin typeface="Tahoma" panose="020B0604030504040204" pitchFamily="34" charset="0"/>
                <a:ea typeface="Tahoma" panose="020B0604030504040204" pitchFamily="34" charset="0"/>
                <a:cs typeface="Tahoma" panose="020B0604030504040204" pitchFamily="34" charset="0"/>
              </a:rPr>
              <a:t>компетенций</a:t>
            </a:r>
          </a:p>
          <a:p>
            <a:pPr algn="just">
              <a:lnSpc>
                <a:spcPct val="120000"/>
              </a:lnSpc>
              <a:spcBef>
                <a:spcPts val="0"/>
              </a:spcBef>
              <a:spcAft>
                <a:spcPts val="600"/>
              </a:spcAft>
              <a:buFont typeface="Arial" panose="020B0604020202020204" pitchFamily="34" charset="0"/>
              <a:buChar char="•"/>
            </a:pPr>
            <a:r>
              <a:rPr lang="ru-RU" sz="8000" dirty="0" smtClean="0">
                <a:latin typeface="Tahoma" panose="020B0604030504040204" pitchFamily="34" charset="0"/>
                <a:ea typeface="Tahoma" panose="020B0604030504040204" pitchFamily="34" charset="0"/>
                <a:cs typeface="Tahoma" panose="020B0604030504040204" pitchFamily="34" charset="0"/>
              </a:rPr>
              <a:t>Создание </a:t>
            </a:r>
            <a:r>
              <a:rPr lang="ru-RU" sz="8000" dirty="0">
                <a:latin typeface="Tahoma" panose="020B0604030504040204" pitchFamily="34" charset="0"/>
                <a:ea typeface="Tahoma" panose="020B0604030504040204" pitchFamily="34" charset="0"/>
                <a:cs typeface="Tahoma" panose="020B0604030504040204" pitchFamily="34" charset="0"/>
              </a:rPr>
              <a:t>условий освоения деятельности, сочетающих психологический комфорт и «развивающий дискомфорт», </a:t>
            </a:r>
            <a:r>
              <a:rPr lang="ru-RU" sz="8000" dirty="0" smtClean="0">
                <a:latin typeface="Tahoma" panose="020B0604030504040204" pitchFamily="34" charset="0"/>
                <a:ea typeface="Tahoma" panose="020B0604030504040204" pitchFamily="34" charset="0"/>
                <a:cs typeface="Tahoma" panose="020B0604030504040204" pitchFamily="34" charset="0"/>
              </a:rPr>
              <a:t>определенную </a:t>
            </a:r>
            <a:r>
              <a:rPr lang="ru-RU" sz="8000" dirty="0">
                <a:latin typeface="Tahoma" panose="020B0604030504040204" pitchFamily="34" charset="0"/>
                <a:ea typeface="Tahoma" panose="020B0604030504040204" pitchFamily="34" charset="0"/>
                <a:cs typeface="Tahoma" panose="020B0604030504040204" pitchFamily="34" charset="0"/>
              </a:rPr>
              <a:t>степень </a:t>
            </a:r>
            <a:r>
              <a:rPr lang="ru-RU" sz="8000" dirty="0" smtClean="0">
                <a:latin typeface="Tahoma" panose="020B0604030504040204" pitchFamily="34" charset="0"/>
                <a:ea typeface="Tahoma" panose="020B0604030504040204" pitchFamily="34" charset="0"/>
                <a:cs typeface="Tahoma" panose="020B0604030504040204" pitchFamily="34" charset="0"/>
              </a:rPr>
              <a:t>напряжения, </a:t>
            </a:r>
            <a:r>
              <a:rPr lang="ru-RU" sz="8000" dirty="0">
                <a:latin typeface="Tahoma" panose="020B0604030504040204" pitchFamily="34" charset="0"/>
                <a:ea typeface="Tahoma" panose="020B0604030504040204" pitchFamily="34" charset="0"/>
                <a:cs typeface="Tahoma" panose="020B0604030504040204" pitchFamily="34" charset="0"/>
              </a:rPr>
              <a:t>необходимую для формирования самостоятельности и ответственности </a:t>
            </a:r>
            <a:r>
              <a:rPr lang="ru-RU" sz="8000" dirty="0" smtClean="0">
                <a:latin typeface="Tahoma" panose="020B0604030504040204" pitchFamily="34" charset="0"/>
                <a:ea typeface="Tahoma" panose="020B0604030504040204" pitchFamily="34" charset="0"/>
                <a:cs typeface="Tahoma" panose="020B0604030504040204" pitchFamily="34" charset="0"/>
              </a:rPr>
              <a:t>сопровождаемого</a:t>
            </a:r>
            <a:endParaRPr lang="ru-RU" sz="80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Задачи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193889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63984" y="1828800"/>
            <a:ext cx="10404630" cy="4873839"/>
          </a:xfrm>
        </p:spPr>
        <p:txBody>
          <a:bodyPr>
            <a:normAutofit fontScale="85000" lnSpcReduction="20000"/>
          </a:bodyPr>
          <a:lstStyle/>
          <a:p>
            <a:pPr marL="0" indent="0" algn="just">
              <a:buNone/>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Задачами </a:t>
            </a:r>
            <a:r>
              <a:rPr lang="ru-RU" b="1" dirty="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наставничества являются:</a:t>
            </a:r>
          </a:p>
          <a:p>
            <a:pPr marL="0" indent="355600" algn="just">
              <a:buNone/>
            </a:pPr>
            <a:r>
              <a:rPr lang="ru-RU" dirty="0">
                <a:latin typeface="Tahoma" panose="020B0604030504040204" pitchFamily="34" charset="0"/>
                <a:ea typeface="Tahoma" panose="020B0604030504040204" pitchFamily="34" charset="0"/>
                <a:cs typeface="Tahoma" panose="020B0604030504040204" pitchFamily="34" charset="0"/>
              </a:rPr>
              <a:t>а) </a:t>
            </a:r>
            <a:r>
              <a:rPr lang="ru-RU" u="sng" dirty="0">
                <a:latin typeface="Tahoma" panose="020B0604030504040204" pitchFamily="34" charset="0"/>
                <a:ea typeface="Tahoma" panose="020B0604030504040204" pitchFamily="34" charset="0"/>
                <a:cs typeface="Tahoma" panose="020B0604030504040204" pitchFamily="34" charset="0"/>
              </a:rPr>
              <a:t>повышение информированности</a:t>
            </a:r>
            <a:r>
              <a:rPr lang="ru-RU" dirty="0">
                <a:latin typeface="Tahoma" panose="020B0604030504040204" pitchFamily="34" charset="0"/>
                <a:ea typeface="Tahoma" panose="020B0604030504040204" pitchFamily="34" charset="0"/>
                <a:cs typeface="Tahoma" panose="020B0604030504040204" pitchFamily="34" charset="0"/>
              </a:rPr>
              <a:t> гражданского служащего, в отношении которого осуществляется наставничество, </a:t>
            </a:r>
            <a:r>
              <a:rPr lang="ru-RU" u="sng" dirty="0">
                <a:latin typeface="Tahoma" panose="020B0604030504040204" pitchFamily="34" charset="0"/>
                <a:ea typeface="Tahoma" panose="020B0604030504040204" pitchFamily="34" charset="0"/>
                <a:cs typeface="Tahoma" panose="020B0604030504040204" pitchFamily="34" charset="0"/>
              </a:rPr>
              <a:t>о направлениях и целях деятельности государственного органа, стоящих перед ним задачах, а также ускорение процесса адаптации гражданского служащего</a:t>
            </a:r>
            <a:r>
              <a:rPr lang="ru-RU" dirty="0">
                <a:latin typeface="Tahoma" panose="020B0604030504040204" pitchFamily="34" charset="0"/>
                <a:ea typeface="Tahoma" panose="020B0604030504040204" pitchFamily="34" charset="0"/>
                <a:cs typeface="Tahoma" panose="020B0604030504040204" pitchFamily="34" charset="0"/>
              </a:rPr>
              <a:t>, поступившего впервые на гражданскую службу, или гражданского служащего, имеющего стаж гражданской службы, впервые поступившего в данный государственный орган;</a:t>
            </a:r>
          </a:p>
          <a:p>
            <a:pPr marL="0" indent="355600" algn="just">
              <a:buNone/>
            </a:pPr>
            <a:r>
              <a:rPr lang="ru-RU" dirty="0">
                <a:latin typeface="Tahoma" panose="020B0604030504040204" pitchFamily="34" charset="0"/>
                <a:ea typeface="Tahoma" panose="020B0604030504040204" pitchFamily="34" charset="0"/>
                <a:cs typeface="Tahoma" panose="020B0604030504040204" pitchFamily="34" charset="0"/>
              </a:rPr>
              <a:t>б) </a:t>
            </a:r>
            <a:r>
              <a:rPr lang="ru-RU" u="sng" dirty="0">
                <a:latin typeface="Tahoma" panose="020B0604030504040204" pitchFamily="34" charset="0"/>
                <a:ea typeface="Tahoma" panose="020B0604030504040204" pitchFamily="34" charset="0"/>
                <a:cs typeface="Tahoma" panose="020B0604030504040204" pitchFamily="34" charset="0"/>
              </a:rPr>
              <a:t>развитие</a:t>
            </a:r>
            <a:r>
              <a:rPr lang="ru-RU" dirty="0">
                <a:latin typeface="Tahoma" panose="020B0604030504040204" pitchFamily="34" charset="0"/>
                <a:ea typeface="Tahoma" panose="020B0604030504040204" pitchFamily="34" charset="0"/>
                <a:cs typeface="Tahoma" panose="020B0604030504040204" pitchFamily="34" charset="0"/>
              </a:rPr>
              <a:t> у гражданского служащего, в отношении которого осуществляется наставничество, </a:t>
            </a:r>
            <a:r>
              <a:rPr lang="ru-RU" u="sng" dirty="0">
                <a:latin typeface="Tahoma" panose="020B0604030504040204" pitchFamily="34" charset="0"/>
                <a:ea typeface="Tahoma" panose="020B0604030504040204" pitchFamily="34" charset="0"/>
                <a:cs typeface="Tahoma" panose="020B0604030504040204" pitchFamily="34" charset="0"/>
              </a:rPr>
              <a:t>умений самостоятельно, качественно и своевременно исполнять возложенные на него должностные обязанности и поддерживать профессиональный уровень, необходимый для их надлежащего исполнения</a:t>
            </a:r>
            <a:r>
              <a:rPr lang="ru-RU" dirty="0">
                <a:latin typeface="Tahoma" panose="020B0604030504040204" pitchFamily="34" charset="0"/>
                <a:ea typeface="Tahoma" panose="020B0604030504040204" pitchFamily="34" charset="0"/>
                <a:cs typeface="Tahoma" panose="020B0604030504040204" pitchFamily="34" charset="0"/>
              </a:rPr>
              <a:t>;</a:t>
            </a:r>
          </a:p>
          <a:p>
            <a:pPr marL="0" indent="355600" algn="just">
              <a:buNone/>
            </a:pPr>
            <a:r>
              <a:rPr lang="ru-RU" dirty="0">
                <a:latin typeface="Tahoma" panose="020B0604030504040204" pitchFamily="34" charset="0"/>
                <a:ea typeface="Tahoma" panose="020B0604030504040204" pitchFamily="34" charset="0"/>
                <a:cs typeface="Tahoma" panose="020B0604030504040204" pitchFamily="34" charset="0"/>
              </a:rPr>
              <a:t>в) </a:t>
            </a:r>
            <a:r>
              <a:rPr lang="ru-RU" u="sng" dirty="0">
                <a:latin typeface="Tahoma" panose="020B0604030504040204" pitchFamily="34" charset="0"/>
                <a:ea typeface="Tahoma" panose="020B0604030504040204" pitchFamily="34" charset="0"/>
                <a:cs typeface="Tahoma" panose="020B0604030504040204" pitchFamily="34" charset="0"/>
              </a:rPr>
              <a:t>повышение мотивации </a:t>
            </a:r>
            <a:r>
              <a:rPr lang="ru-RU" dirty="0">
                <a:latin typeface="Tahoma" panose="020B0604030504040204" pitchFamily="34" charset="0"/>
                <a:ea typeface="Tahoma" panose="020B0604030504040204" pitchFamily="34" charset="0"/>
                <a:cs typeface="Tahoma" panose="020B0604030504040204" pitchFamily="34" charset="0"/>
              </a:rPr>
              <a:t>гражданского служащего, в отношении которого осуществляется наставничество, </a:t>
            </a:r>
            <a:r>
              <a:rPr lang="ru-RU" u="sng" dirty="0">
                <a:latin typeface="Tahoma" panose="020B0604030504040204" pitchFamily="34" charset="0"/>
                <a:ea typeface="Tahoma" panose="020B0604030504040204" pitchFamily="34" charset="0"/>
                <a:cs typeface="Tahoma" panose="020B0604030504040204" pitchFamily="34" charset="0"/>
              </a:rPr>
              <a:t>к надлежащему исполнению должностных обязанностей, эффективной и долгосрочной профессиональной служебной деятельности</a:t>
            </a:r>
            <a:r>
              <a:rPr lang="ru-RU" u="sng" dirty="0" smtClean="0">
                <a:latin typeface="Tahoma" panose="020B0604030504040204" pitchFamily="34" charset="0"/>
                <a:ea typeface="Tahoma" panose="020B0604030504040204" pitchFamily="34" charset="0"/>
                <a:cs typeface="Tahoma" panose="020B0604030504040204" pitchFamily="34" charset="0"/>
              </a:rPr>
              <a:t>.</a:t>
            </a:r>
          </a:p>
          <a:p>
            <a:pPr marL="0" indent="355600" algn="just">
              <a:buNone/>
            </a:pPr>
            <a:r>
              <a:rPr lang="ru-RU" b="1" dirty="0" smtClean="0">
                <a:latin typeface="Tahoma" panose="020B0604030504040204" pitchFamily="34" charset="0"/>
                <a:ea typeface="Tahoma" panose="020B0604030504040204" pitchFamily="34" charset="0"/>
                <a:cs typeface="Tahoma" panose="020B0604030504040204" pitchFamily="34" charset="0"/>
              </a:rPr>
              <a:t>Письмо </a:t>
            </a:r>
            <a:r>
              <a:rPr lang="ru-RU" b="1" dirty="0">
                <a:latin typeface="Tahoma" panose="020B0604030504040204" pitchFamily="34" charset="0"/>
                <a:ea typeface="Tahoma" panose="020B0604030504040204" pitchFamily="34" charset="0"/>
                <a:cs typeface="Tahoma" panose="020B0604030504040204" pitchFamily="34" charset="0"/>
              </a:rPr>
              <a:t>Минтруда России от 28.05.2020 N 18-4/10/П-4994 </a:t>
            </a:r>
            <a:r>
              <a:rPr lang="ru-RU" b="1" dirty="0" smtClean="0">
                <a:latin typeface="Tahoma" panose="020B0604030504040204" pitchFamily="34" charset="0"/>
                <a:ea typeface="Tahoma" panose="020B0604030504040204" pitchFamily="34" charset="0"/>
                <a:cs typeface="Tahoma" panose="020B0604030504040204" pitchFamily="34" charset="0"/>
              </a:rPr>
              <a:t>«О </a:t>
            </a:r>
            <a:r>
              <a:rPr lang="ru-RU" b="1" dirty="0">
                <a:latin typeface="Tahoma" panose="020B0604030504040204" pitchFamily="34" charset="0"/>
                <a:ea typeface="Tahoma" panose="020B0604030504040204" pitchFamily="34" charset="0"/>
                <a:cs typeface="Tahoma" panose="020B0604030504040204" pitchFamily="34" charset="0"/>
              </a:rPr>
              <a:t>Методическом инструментарии по осуществлению наставничества на государственной гражданской службе Российской </a:t>
            </a:r>
            <a:r>
              <a:rPr lang="ru-RU" b="1" dirty="0" smtClean="0">
                <a:latin typeface="Tahoma" panose="020B0604030504040204" pitchFamily="34" charset="0"/>
                <a:ea typeface="Tahoma" panose="020B0604030504040204" pitchFamily="34" charset="0"/>
                <a:cs typeface="Tahoma" panose="020B0604030504040204" pitchFamily="34" charset="0"/>
              </a:rPr>
              <a:t>Федерации»</a:t>
            </a:r>
            <a:endParaRPr lang="ru-RU" u="sng" dirty="0">
              <a:latin typeface="Tahoma" panose="020B0604030504040204" pitchFamily="34" charset="0"/>
              <a:ea typeface="Tahoma" panose="020B0604030504040204" pitchFamily="34" charset="0"/>
              <a:cs typeface="Tahoma" panose="020B0604030504040204" pitchFamily="34" charset="0"/>
            </a:endParaRPr>
          </a:p>
          <a:p>
            <a:endParaRPr lang="ru-RU" b="1" dirty="0"/>
          </a:p>
          <a:p>
            <a:pPr marL="0" indent="0" algn="just">
              <a:lnSpc>
                <a:spcPct val="120000"/>
              </a:lnSpc>
              <a:spcBef>
                <a:spcPts val="0"/>
              </a:spcBef>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b="1"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57452" y="228600"/>
            <a:ext cx="11718525" cy="137825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Постановление Правительства РФ от 7 октября 2019 </a:t>
            </a:r>
            <a:r>
              <a:rPr lang="ru-RU" sz="2400" b="1" dirty="0" smtClean="0">
                <a:latin typeface="Tahoma" panose="020B0604030504040204" pitchFamily="34" charset="0"/>
                <a:ea typeface="Tahoma" panose="020B0604030504040204" pitchFamily="34" charset="0"/>
                <a:cs typeface="Tahoma" panose="020B0604030504040204" pitchFamily="34" charset="0"/>
              </a:rPr>
              <a:t>года N </a:t>
            </a:r>
            <a:r>
              <a:rPr lang="ru-RU" sz="2400" b="1" dirty="0">
                <a:latin typeface="Tahoma" panose="020B0604030504040204" pitchFamily="34" charset="0"/>
                <a:ea typeface="Tahoma" panose="020B0604030504040204" pitchFamily="34" charset="0"/>
                <a:cs typeface="Tahoma" panose="020B0604030504040204" pitchFamily="34" charset="0"/>
              </a:rPr>
              <a:t>1296 </a:t>
            </a:r>
            <a:endParaRPr lang="en-US" sz="2400" b="1" dirty="0" smtClean="0">
              <a:latin typeface="Tahoma" panose="020B0604030504040204" pitchFamily="34" charset="0"/>
              <a:ea typeface="Tahoma" panose="020B0604030504040204" pitchFamily="34" charset="0"/>
              <a:cs typeface="Tahoma" panose="020B0604030504040204" pitchFamily="34" charset="0"/>
            </a:endParaRPr>
          </a:p>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«Об </a:t>
            </a:r>
            <a:r>
              <a:rPr lang="ru-RU" sz="2400" b="1" dirty="0">
                <a:latin typeface="Tahoma" panose="020B0604030504040204" pitchFamily="34" charset="0"/>
                <a:ea typeface="Tahoma" panose="020B0604030504040204" pitchFamily="34" charset="0"/>
                <a:cs typeface="Tahoma" panose="020B0604030504040204" pitchFamily="34" charset="0"/>
              </a:rPr>
              <a:t>утверждении Положения о наставничестве на государственной гражданской службе Российской </a:t>
            </a:r>
            <a:r>
              <a:rPr lang="ru-RU" sz="2400" b="1" dirty="0" smtClean="0">
                <a:latin typeface="Tahoma" panose="020B0604030504040204" pitchFamily="34" charset="0"/>
                <a:ea typeface="Tahoma" panose="020B0604030504040204" pitchFamily="34" charset="0"/>
                <a:cs typeface="Tahoma" panose="020B0604030504040204" pitchFamily="34" charset="0"/>
              </a:rPr>
              <a:t>Федерации»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611053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630314" y="1802167"/>
            <a:ext cx="9827581" cy="4154750"/>
          </a:xfrm>
        </p:spPr>
        <p:txBody>
          <a:bodyPr>
            <a:normAutofit fontScale="92500" lnSpcReduction="20000"/>
          </a:bodyPr>
          <a:lstStyle/>
          <a:p>
            <a:pPr algn="just">
              <a:lnSpc>
                <a:spcPct val="110000"/>
              </a:lnSpc>
              <a:spcBef>
                <a:spcPts val="0"/>
              </a:spcBef>
              <a:spcAft>
                <a:spcPts val="600"/>
              </a:spcAft>
              <a:buFont typeface="Arial" panose="020B0604020202020204" pitchFamily="34" charset="0"/>
              <a:buChar char="•"/>
            </a:pPr>
            <a:r>
              <a:rPr lang="ru-RU" dirty="0"/>
              <a:t>Под </a:t>
            </a:r>
            <a:r>
              <a:rPr lang="ru-RU" b="1" dirty="0">
                <a:solidFill>
                  <a:srgbClr val="C00000"/>
                </a:solidFill>
              </a:rPr>
              <a:t>субъектом</a:t>
            </a:r>
            <a:r>
              <a:rPr lang="ru-RU" dirty="0"/>
              <a:t> </a:t>
            </a:r>
            <a:r>
              <a:rPr lang="ru-RU" dirty="0" smtClean="0"/>
              <a:t>наставничества следует </a:t>
            </a:r>
            <a:r>
              <a:rPr lang="ru-RU" dirty="0"/>
              <a:t>понимать </a:t>
            </a:r>
            <a:r>
              <a:rPr lang="ru-RU" dirty="0" smtClean="0"/>
              <a:t>наставника</a:t>
            </a:r>
            <a:r>
              <a:rPr lang="ru-RU" dirty="0"/>
              <a:t>, того конкретного человека который осуществляет основную работу по развитию </a:t>
            </a:r>
            <a:r>
              <a:rPr lang="ru-RU" dirty="0" smtClean="0"/>
              <a:t>подшефного</a:t>
            </a:r>
            <a:r>
              <a:rPr lang="ru-RU" dirty="0"/>
              <a:t>.</a:t>
            </a:r>
            <a:endParaRPr lang="ru-RU" dirty="0" smtClean="0"/>
          </a:p>
          <a:p>
            <a:pPr algn="just">
              <a:lnSpc>
                <a:spcPct val="110000"/>
              </a:lnSpc>
              <a:spcBef>
                <a:spcPts val="0"/>
              </a:spcBef>
              <a:spcAft>
                <a:spcPts val="600"/>
              </a:spcAft>
              <a:buFont typeface="Arial" panose="020B0604020202020204" pitchFamily="34" charset="0"/>
              <a:buChar char="•"/>
            </a:pPr>
            <a:r>
              <a:rPr lang="ru-RU" dirty="0" smtClean="0"/>
              <a:t>В </a:t>
            </a:r>
            <a:r>
              <a:rPr lang="ru-RU" dirty="0"/>
              <a:t>качестве </a:t>
            </a:r>
            <a:r>
              <a:rPr lang="ru-RU" b="1" dirty="0">
                <a:solidFill>
                  <a:srgbClr val="C00000"/>
                </a:solidFill>
              </a:rPr>
              <a:t>объекта</a:t>
            </a:r>
            <a:r>
              <a:rPr lang="ru-RU" dirty="0"/>
              <a:t> наставничества выступает </a:t>
            </a:r>
            <a:r>
              <a:rPr lang="ru-RU" dirty="0" smtClean="0"/>
              <a:t>наставляемый </a:t>
            </a:r>
            <a:r>
              <a:rPr lang="ru-RU" dirty="0"/>
              <a:t>– человек, недавно пришедший на работу и еще не имеющий достаточно навыков и знаний, необходимых для полноценного включения в коллектив. Его возраст, социальное положение и уровень знаний не имеют значения. </a:t>
            </a:r>
            <a:endParaRPr lang="ru-RU" dirty="0" smtClean="0"/>
          </a:p>
          <a:p>
            <a:pPr algn="just">
              <a:lnSpc>
                <a:spcPct val="110000"/>
              </a:lnSpc>
              <a:spcBef>
                <a:spcPts val="0"/>
              </a:spcBef>
              <a:spcAft>
                <a:spcPts val="600"/>
              </a:spcAft>
              <a:buFont typeface="Arial" panose="020B0604020202020204" pitchFamily="34" charset="0"/>
              <a:buChar char="•"/>
            </a:pPr>
            <a:r>
              <a:rPr lang="ru-RU" b="1" dirty="0" smtClean="0">
                <a:solidFill>
                  <a:srgbClr val="C00000"/>
                </a:solidFill>
              </a:rPr>
              <a:t>Предметом </a:t>
            </a:r>
            <a:r>
              <a:rPr lang="ru-RU" dirty="0"/>
              <a:t>наставничества являются конкретные профессиональные и личностные качества члена </a:t>
            </a:r>
            <a:r>
              <a:rPr lang="ru-RU" dirty="0" smtClean="0"/>
              <a:t>коллектива</a:t>
            </a:r>
            <a:r>
              <a:rPr lang="ru-RU" dirty="0"/>
              <a:t>, которые необходимо развить до определенного уровня для полноценной адаптации в новые условия </a:t>
            </a:r>
            <a:r>
              <a:rPr lang="ru-RU" dirty="0" smtClean="0"/>
              <a:t>работы</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Методология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81309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52761" y="2015231"/>
            <a:ext cx="9942991" cy="3879542"/>
          </a:xfrm>
        </p:spPr>
        <p:txBody>
          <a:bodyPr>
            <a:noAutofit/>
          </a:bodyPr>
          <a:lstStyle/>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Организация </a:t>
            </a:r>
            <a:r>
              <a:rPr lang="ru-RU" sz="2000" dirty="0">
                <a:latin typeface="Tahoma" panose="020B0604030504040204" pitchFamily="34" charset="0"/>
                <a:ea typeface="Tahoma" panose="020B0604030504040204" pitchFamily="34" charset="0"/>
                <a:cs typeface="Tahoma" panose="020B0604030504040204" pitchFamily="34" charset="0"/>
              </a:rPr>
              <a:t>обсуждения (беседа, групповая рефлексия), в </a:t>
            </a:r>
            <a:r>
              <a:rPr lang="ru-RU" sz="2000" dirty="0" smtClean="0">
                <a:latin typeface="Tahoma" panose="020B0604030504040204" pitchFamily="34" charset="0"/>
                <a:ea typeface="Tahoma" panose="020B0604030504040204" pitchFamily="34" charset="0"/>
                <a:cs typeface="Tahoma" panose="020B0604030504040204" pitchFamily="34" charset="0"/>
              </a:rPr>
              <a:t>процессе </a:t>
            </a:r>
            <a:r>
              <a:rPr lang="ru-RU" sz="2000" dirty="0">
                <a:latin typeface="Tahoma" panose="020B0604030504040204" pitchFamily="34" charset="0"/>
                <a:ea typeface="Tahoma" panose="020B0604030504040204" pitchFamily="34" charset="0"/>
                <a:cs typeface="Tahoma" panose="020B0604030504040204" pitchFamily="34" charset="0"/>
              </a:rPr>
              <a:t>которого осуществляются оценка и осмысление опыта, </a:t>
            </a:r>
            <a:r>
              <a:rPr lang="ru-RU" sz="2000" dirty="0" smtClean="0">
                <a:latin typeface="Tahoma" panose="020B0604030504040204" pitchFamily="34" charset="0"/>
                <a:ea typeface="Tahoma" panose="020B0604030504040204" pitchFamily="34" charset="0"/>
                <a:cs typeface="Tahoma" panose="020B0604030504040204" pitchFamily="34" charset="0"/>
              </a:rPr>
              <a:t>полученного </a:t>
            </a:r>
            <a:r>
              <a:rPr lang="ru-RU" sz="2000" dirty="0">
                <a:latin typeface="Tahoma" panose="020B0604030504040204" pitchFamily="34" charset="0"/>
                <a:ea typeface="Tahoma" panose="020B0604030504040204" pitchFamily="34" charset="0"/>
                <a:cs typeface="Tahoma" panose="020B0604030504040204" pitchFamily="34" charset="0"/>
              </a:rPr>
              <a:t>в </a:t>
            </a:r>
            <a:r>
              <a:rPr lang="ru-RU" sz="2000" dirty="0" smtClean="0">
                <a:latin typeface="Tahoma" panose="020B0604030504040204" pitchFamily="34" charset="0"/>
                <a:ea typeface="Tahoma" panose="020B0604030504040204" pitchFamily="34" charset="0"/>
                <a:cs typeface="Tahoma" panose="020B0604030504040204" pitchFamily="34" charset="0"/>
              </a:rPr>
              <a:t>деятельности</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Реконструкция специальных </a:t>
            </a:r>
            <a:r>
              <a:rPr lang="ru-RU" sz="2000" dirty="0">
                <a:latin typeface="Tahoma" panose="020B0604030504040204" pitchFamily="34" charset="0"/>
                <a:ea typeface="Tahoma" panose="020B0604030504040204" pitchFamily="34" charset="0"/>
                <a:cs typeface="Tahoma" panose="020B0604030504040204" pitchFamily="34" charset="0"/>
              </a:rPr>
              <a:t>ситуаций (развивающих, </a:t>
            </a:r>
            <a:r>
              <a:rPr lang="ru-RU" sz="2000" dirty="0" err="1">
                <a:latin typeface="Tahoma" panose="020B0604030504040204" pitchFamily="34" charset="0"/>
                <a:ea typeface="Tahoma" panose="020B0604030504040204" pitchFamily="34" charset="0"/>
                <a:cs typeface="Tahoma" panose="020B0604030504040204" pitchFamily="34" charset="0"/>
              </a:rPr>
              <a:t>деятельностных</a:t>
            </a:r>
            <a:r>
              <a:rPr lang="ru-RU" sz="2000" dirty="0">
                <a:latin typeface="Tahoma" panose="020B0604030504040204" pitchFamily="34" charset="0"/>
                <a:ea typeface="Tahoma" panose="020B0604030504040204" pitchFamily="34" charset="0"/>
                <a:cs typeface="Tahoma" panose="020B0604030504040204" pitchFamily="34" charset="0"/>
              </a:rPr>
              <a:t>, </a:t>
            </a:r>
            <a:r>
              <a:rPr lang="ru-RU" sz="2000" dirty="0" smtClean="0">
                <a:latin typeface="Tahoma" panose="020B0604030504040204" pitchFamily="34" charset="0"/>
                <a:ea typeface="Tahoma" panose="020B0604030504040204" pitchFamily="34" charset="0"/>
                <a:cs typeface="Tahoma" panose="020B0604030504040204" pitchFamily="34" charset="0"/>
              </a:rPr>
              <a:t>коммуникативных</a:t>
            </a:r>
            <a:r>
              <a:rPr lang="ru-RU" sz="2000" dirty="0">
                <a:latin typeface="Tahoma" panose="020B0604030504040204" pitchFamily="34" charset="0"/>
                <a:ea typeface="Tahoma" panose="020B0604030504040204" pitchFamily="34" charset="0"/>
                <a:cs typeface="Tahoma" panose="020B0604030504040204" pitchFamily="34" charset="0"/>
              </a:rPr>
              <a:t>, проблемных, конфликтных), расширяющих опыт </a:t>
            </a:r>
            <a:r>
              <a:rPr lang="ru-RU" sz="2000" dirty="0" smtClean="0">
                <a:latin typeface="Tahoma" panose="020B0604030504040204" pitchFamily="34" charset="0"/>
                <a:ea typeface="Tahoma" panose="020B0604030504040204" pitchFamily="34" charset="0"/>
                <a:cs typeface="Tahoma" panose="020B0604030504040204" pitchFamily="34" charset="0"/>
              </a:rPr>
              <a:t>сопровождаемого </a:t>
            </a:r>
            <a:r>
              <a:rPr lang="ru-RU" sz="2000" dirty="0">
                <a:latin typeface="Tahoma" panose="020B0604030504040204" pitchFamily="34" charset="0"/>
                <a:ea typeface="Tahoma" panose="020B0604030504040204" pitchFamily="34" charset="0"/>
                <a:cs typeface="Tahoma" panose="020B0604030504040204" pitchFamily="34" charset="0"/>
              </a:rPr>
              <a:t>и активизирующих процессы его </a:t>
            </a:r>
            <a:r>
              <a:rPr lang="ru-RU" sz="2000" dirty="0" smtClean="0">
                <a:latin typeface="Tahoma" panose="020B0604030504040204" pitchFamily="34" charset="0"/>
                <a:ea typeface="Tahoma" panose="020B0604030504040204" pitchFamily="34" charset="0"/>
                <a:cs typeface="Tahoma" panose="020B0604030504040204" pitchFamily="34" charset="0"/>
              </a:rPr>
              <a:t>развития</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Создание </a:t>
            </a:r>
            <a:r>
              <a:rPr lang="ru-RU" sz="2000" dirty="0">
                <a:latin typeface="Tahoma" panose="020B0604030504040204" pitchFamily="34" charset="0"/>
                <a:ea typeface="Tahoma" panose="020B0604030504040204" pitchFamily="34" charset="0"/>
                <a:cs typeface="Tahoma" panose="020B0604030504040204" pitchFamily="34" charset="0"/>
              </a:rPr>
              <a:t>внешних условий, среды освоения деятельности (в том </a:t>
            </a:r>
            <a:r>
              <a:rPr lang="ru-RU" sz="2000" dirty="0" smtClean="0">
                <a:latin typeface="Tahoma" panose="020B0604030504040204" pitchFamily="34" charset="0"/>
                <a:ea typeface="Tahoma" panose="020B0604030504040204" pitchFamily="34" charset="0"/>
                <a:cs typeface="Tahoma" panose="020B0604030504040204" pitchFamily="34" charset="0"/>
              </a:rPr>
              <a:t>числе </a:t>
            </a:r>
            <a:r>
              <a:rPr lang="ru-RU" sz="2000" dirty="0">
                <a:latin typeface="Tahoma" panose="020B0604030504040204" pitchFamily="34" charset="0"/>
                <a:ea typeface="Tahoma" panose="020B0604030504040204" pitchFamily="34" charset="0"/>
                <a:cs typeface="Tahoma" panose="020B0604030504040204" pitchFamily="34" charset="0"/>
              </a:rPr>
              <a:t>предметно-пространственной среды, оптимальной для развития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наставника)</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Методы </a:t>
            </a:r>
            <a:r>
              <a:rPr lang="ru-RU" sz="2000" dirty="0" err="1">
                <a:latin typeface="Tahoma" panose="020B0604030504040204" pitchFamily="34" charset="0"/>
                <a:ea typeface="Tahoma" panose="020B0604030504040204" pitchFamily="34" charset="0"/>
                <a:cs typeface="Tahoma" panose="020B0604030504040204" pitchFamily="34" charset="0"/>
              </a:rPr>
              <a:t>диагностико</a:t>
            </a:r>
            <a:r>
              <a:rPr lang="ru-RU" sz="2000" dirty="0">
                <a:latin typeface="Tahoma" panose="020B0604030504040204" pitchFamily="34" charset="0"/>
                <a:ea typeface="Tahoma" panose="020B0604030504040204" pitchFamily="34" charset="0"/>
                <a:cs typeface="Tahoma" panose="020B0604030504040204" pitchFamily="34" charset="0"/>
              </a:rPr>
              <a:t>-развивающего и контролирующего </a:t>
            </a:r>
            <a:r>
              <a:rPr lang="ru-RU" sz="2000" dirty="0" smtClean="0">
                <a:latin typeface="Tahoma" panose="020B0604030504040204" pitchFamily="34" charset="0"/>
                <a:ea typeface="Tahoma" panose="020B0604030504040204" pitchFamily="34" charset="0"/>
                <a:cs typeface="Tahoma" panose="020B0604030504040204" pitchFamily="34" charset="0"/>
              </a:rPr>
              <a:t>оценивания </a:t>
            </a:r>
            <a:r>
              <a:rPr lang="ru-RU" sz="2000" dirty="0">
                <a:latin typeface="Tahoma" panose="020B0604030504040204" pitchFamily="34" charset="0"/>
                <a:ea typeface="Tahoma" panose="020B0604030504040204" pitchFamily="34" charset="0"/>
                <a:cs typeface="Tahoma" panose="020B0604030504040204" pitchFamily="34" charset="0"/>
              </a:rPr>
              <a:t>(в том числе «включенное наблюдение», беседа, </a:t>
            </a:r>
            <a:r>
              <a:rPr lang="ru-RU" sz="2000" dirty="0" smtClean="0">
                <a:latin typeface="Tahoma" panose="020B0604030504040204" pitchFamily="34" charset="0"/>
                <a:ea typeface="Tahoma" panose="020B0604030504040204" pitchFamily="34" charset="0"/>
                <a:cs typeface="Tahoma" panose="020B0604030504040204" pitchFamily="34" charset="0"/>
              </a:rPr>
              <a:t>анкетирование</a:t>
            </a:r>
            <a:r>
              <a:rPr lang="ru-RU" sz="2000" dirty="0">
                <a:latin typeface="Tahoma" panose="020B0604030504040204" pitchFamily="34" charset="0"/>
                <a:ea typeface="Tahoma" panose="020B0604030504040204" pitchFamily="34" charset="0"/>
                <a:cs typeface="Tahoma" panose="020B0604030504040204" pitchFamily="34" charset="0"/>
              </a:rPr>
              <a:t>, социометрия и т. 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Методы </a:t>
            </a:r>
            <a:r>
              <a:rPr lang="ru-RU" sz="2000" dirty="0">
                <a:latin typeface="Tahoma" panose="020B0604030504040204" pitchFamily="34" charset="0"/>
                <a:ea typeface="Tahoma" panose="020B0604030504040204" pitchFamily="34" charset="0"/>
                <a:cs typeface="Tahoma" panose="020B0604030504040204" pitchFamily="34" charset="0"/>
              </a:rPr>
              <a:t>управления межличностными отношениями в группе </a:t>
            </a:r>
            <a:r>
              <a:rPr lang="ru-RU" sz="2000" dirty="0" smtClean="0">
                <a:latin typeface="Tahoma" panose="020B0604030504040204" pitchFamily="34" charset="0"/>
                <a:ea typeface="Tahoma" panose="020B0604030504040204" pitchFamily="34" charset="0"/>
                <a:cs typeface="Tahoma" panose="020B0604030504040204" pitchFamily="34" charset="0"/>
              </a:rPr>
              <a:t>сопровождаемых</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Методы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72955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692458" y="1740024"/>
            <a:ext cx="9863092" cy="4447712"/>
          </a:xfrm>
        </p:spPr>
        <p:txBody>
          <a:bodyPr>
            <a:noAutofit/>
          </a:bodyPr>
          <a:lstStyle/>
          <a:p>
            <a:pPr algn="just">
              <a:spcBef>
                <a:spcPts val="0"/>
              </a:spcBef>
              <a:spcAft>
                <a:spcPts val="600"/>
              </a:spcAft>
              <a:buFont typeface="Arial" panose="020B0604020202020204" pitchFamily="34" charset="0"/>
              <a:buChar char="•"/>
            </a:pPr>
            <a:r>
              <a:rPr lang="ru-RU" sz="2000" dirty="0" err="1" smtClean="0">
                <a:latin typeface="Tahoma" panose="020B0604030504040204" pitchFamily="34" charset="0"/>
                <a:ea typeface="Tahoma" panose="020B0604030504040204" pitchFamily="34" charset="0"/>
                <a:cs typeface="Tahoma" panose="020B0604030504040204" pitchFamily="34" charset="0"/>
              </a:rPr>
              <a:t>Нетворкинг</a:t>
            </a:r>
            <a:r>
              <a:rPr lang="ru-RU" sz="2000" dirty="0" smtClean="0">
                <a:latin typeface="Tahoma" panose="020B0604030504040204" pitchFamily="34" charset="0"/>
                <a:ea typeface="Tahoma" panose="020B0604030504040204" pitchFamily="34" charset="0"/>
                <a:cs typeface="Tahoma" panose="020B0604030504040204" pitchFamily="34" charset="0"/>
              </a:rPr>
              <a:t> </a:t>
            </a:r>
            <a:r>
              <a:rPr lang="ru-RU" sz="2000" dirty="0">
                <a:latin typeface="Tahoma" panose="020B0604030504040204" pitchFamily="34" charset="0"/>
                <a:ea typeface="Tahoma" panose="020B0604030504040204" pitchFamily="34" charset="0"/>
                <a:cs typeface="Tahoma" panose="020B0604030504040204" pitchFamily="34" charset="0"/>
              </a:rPr>
              <a:t>— метод организации контактов и взаимодействия </a:t>
            </a:r>
            <a:r>
              <a:rPr lang="ru-RU" sz="2000" dirty="0" smtClean="0">
                <a:latin typeface="Tahoma" panose="020B0604030504040204" pitchFamily="34" charset="0"/>
                <a:ea typeface="Tahoma" panose="020B0604030504040204" pitchFamily="34" charset="0"/>
                <a:cs typeface="Tahoma" panose="020B0604030504040204" pitchFamily="34" charset="0"/>
              </a:rPr>
              <a:t>сопровождаемых </a:t>
            </a:r>
            <a:r>
              <a:rPr lang="ru-RU" sz="2000" dirty="0">
                <a:latin typeface="Tahoma" panose="020B0604030504040204" pitchFamily="34" charset="0"/>
                <a:ea typeface="Tahoma" panose="020B0604030504040204" pitchFamily="34" charset="0"/>
                <a:cs typeface="Tahoma" panose="020B0604030504040204" pitchFamily="34" charset="0"/>
              </a:rPr>
              <a:t>с актуально и перспективно значимыми социальными </a:t>
            </a:r>
            <a:r>
              <a:rPr lang="ru-RU" sz="2000" dirty="0" smtClean="0">
                <a:latin typeface="Tahoma" panose="020B0604030504040204" pitchFamily="34" charset="0"/>
                <a:ea typeface="Tahoma" panose="020B0604030504040204" pitchFamily="34" charset="0"/>
                <a:cs typeface="Tahoma" panose="020B0604030504040204" pitchFamily="34" charset="0"/>
              </a:rPr>
              <a:t>партнерами </a:t>
            </a: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Методы </a:t>
            </a:r>
            <a:r>
              <a:rPr lang="ru-RU" sz="2000" dirty="0">
                <a:latin typeface="Tahoma" panose="020B0604030504040204" pitchFamily="34" charset="0"/>
                <a:ea typeface="Tahoma" panose="020B0604030504040204" pitchFamily="34" charset="0"/>
                <a:cs typeface="Tahoma" panose="020B0604030504040204" pitchFamily="34" charset="0"/>
              </a:rPr>
              <a:t>актуализации индивидуальной </a:t>
            </a:r>
            <a:r>
              <a:rPr lang="ru-RU" sz="2000" dirty="0" smtClean="0">
                <a:latin typeface="Tahoma" panose="020B0604030504040204" pitchFamily="34" charset="0"/>
                <a:ea typeface="Tahoma" panose="020B0604030504040204" pitchFamily="34" charset="0"/>
                <a:cs typeface="Tahoma" panose="020B0604030504040204" pitchFamily="34" charset="0"/>
              </a:rPr>
              <a:t>мотивации</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Личный </a:t>
            </a:r>
            <a:r>
              <a:rPr lang="ru-RU" sz="2000" dirty="0">
                <a:latin typeface="Tahoma" panose="020B0604030504040204" pitchFamily="34" charset="0"/>
                <a:ea typeface="Tahoma" panose="020B0604030504040204" pitchFamily="34" charset="0"/>
                <a:cs typeface="Tahoma" panose="020B0604030504040204" pitchFamily="34" charset="0"/>
              </a:rPr>
              <a:t>пример (наставник как носитель образа «успешной </a:t>
            </a:r>
            <a:r>
              <a:rPr lang="ru-RU" sz="2000" dirty="0" smtClean="0">
                <a:latin typeface="Tahoma" panose="020B0604030504040204" pitchFamily="34" charset="0"/>
                <a:ea typeface="Tahoma" panose="020B0604030504040204" pitchFamily="34" charset="0"/>
                <a:cs typeface="Tahoma" panose="020B0604030504040204" pitchFamily="34" charset="0"/>
              </a:rPr>
              <a:t>взрослости</a:t>
            </a:r>
            <a:r>
              <a:rPr lang="ru-RU" sz="2000" dirty="0">
                <a:latin typeface="Tahoma" panose="020B0604030504040204" pitchFamily="34" charset="0"/>
                <a:ea typeface="Tahoma" panose="020B0604030504040204" pitchFamily="34" charset="0"/>
                <a:cs typeface="Tahoma" panose="020B0604030504040204" pitchFamily="34" charset="0"/>
              </a:rPr>
              <a:t>», эффективных стратегий самообразования и саморазвития, </a:t>
            </a:r>
            <a:r>
              <a:rPr lang="ru-RU" sz="2000" dirty="0" smtClean="0">
                <a:latin typeface="Tahoma" panose="020B0604030504040204" pitchFamily="34" charset="0"/>
                <a:ea typeface="Tahoma" panose="020B0604030504040204" pitchFamily="34" charset="0"/>
                <a:cs typeface="Tahoma" panose="020B0604030504040204" pitchFamily="34" charset="0"/>
              </a:rPr>
              <a:t>профессионализма</a:t>
            </a:r>
            <a:r>
              <a:rPr lang="ru-RU" sz="2000" dirty="0">
                <a:latin typeface="Tahoma" panose="020B0604030504040204" pitchFamily="34" charset="0"/>
                <a:ea typeface="Tahoma" panose="020B0604030504040204" pitchFamily="34" charset="0"/>
                <a:cs typeface="Tahoma" panose="020B0604030504040204" pitchFamily="34" charset="0"/>
              </a:rPr>
              <a:t>, обладающий определенными компетенциями и </a:t>
            </a:r>
            <a:r>
              <a:rPr lang="ru-RU" sz="2000" dirty="0" smtClean="0">
                <a:latin typeface="Tahoma" panose="020B0604030504040204" pitchFamily="34" charset="0"/>
                <a:ea typeface="Tahoma" panose="020B0604030504040204" pitchFamily="34" charset="0"/>
                <a:cs typeface="Tahoma" panose="020B0604030504040204" pitchFamily="34" charset="0"/>
              </a:rPr>
              <a:t>демонстрирующий </a:t>
            </a:r>
            <a:r>
              <a:rPr lang="ru-RU" sz="2000" dirty="0">
                <a:latin typeface="Tahoma" panose="020B0604030504040204" pitchFamily="34" charset="0"/>
                <a:ea typeface="Tahoma" panose="020B0604030504040204" pitchFamily="34" charset="0"/>
                <a:cs typeface="Tahoma" panose="020B0604030504040204" pitchFamily="34" charset="0"/>
              </a:rPr>
              <a:t>определенные образцы деятельности</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Информирование </a:t>
            </a: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Консультирование </a:t>
            </a: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Демонстрация </a:t>
            </a: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Инструктирование</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Методы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635046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19596" y="2104008"/>
            <a:ext cx="6383045" cy="4136993"/>
          </a:xfrm>
        </p:spPr>
        <p:txBody>
          <a:bodyPr>
            <a:normAutofit fontScale="85000" lnSpcReduction="10000"/>
          </a:bodyPr>
          <a:lstStyle/>
          <a:p>
            <a:pPr marL="0" indent="0" algn="just">
              <a:lnSpc>
                <a:spcPct val="120000"/>
              </a:lnSpc>
              <a:spcBef>
                <a:spcPts val="0"/>
              </a:spcBef>
              <a:spcAft>
                <a:spcPts val="600"/>
              </a:spcAft>
              <a:buNone/>
            </a:pPr>
            <a:r>
              <a:rPr lang="ru-RU" dirty="0" smtClean="0">
                <a:latin typeface="Tahoma" panose="020B0604030504040204" pitchFamily="34" charset="0"/>
                <a:ea typeface="Tahoma" panose="020B0604030504040204" pitchFamily="34" charset="0"/>
                <a:cs typeface="Tahoma" panose="020B0604030504040204" pitchFamily="34" charset="0"/>
              </a:rPr>
              <a:t>«Кроме </a:t>
            </a:r>
            <a:r>
              <a:rPr lang="ru-RU" dirty="0">
                <a:latin typeface="Tahoma" panose="020B0604030504040204" pitchFamily="34" charset="0"/>
                <a:ea typeface="Tahoma" panose="020B0604030504040204" pitchFamily="34" charset="0"/>
                <a:cs typeface="Tahoma" panose="020B0604030504040204" pitchFamily="34" charset="0"/>
              </a:rPr>
              <a:t>того, считаю необходимым подумать, как нам возродить институт наставничества. Многие из тех, кто успешно трудится на производстве, уже проходили эту школу, и нам нужны современные формы передачи опыта на предприятиях. </a:t>
            </a:r>
            <a:endParaRPr lang="ru-RU"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dirty="0" smtClean="0">
                <a:latin typeface="Tahoma" panose="020B0604030504040204" pitchFamily="34" charset="0"/>
                <a:ea typeface="Tahoma" panose="020B0604030504040204" pitchFamily="34" charset="0"/>
                <a:cs typeface="Tahoma" panose="020B0604030504040204" pitchFamily="34" charset="0"/>
              </a:rPr>
              <a:t>Конечно</a:t>
            </a:r>
            <a:r>
              <a:rPr lang="ru-RU" dirty="0">
                <a:latin typeface="Tahoma" panose="020B0604030504040204" pitchFamily="34" charset="0"/>
                <a:ea typeface="Tahoma" panose="020B0604030504040204" pitchFamily="34" charset="0"/>
                <a:cs typeface="Tahoma" panose="020B0604030504040204" pitchFamily="34" charset="0"/>
              </a:rPr>
              <a:t>, никакого формализма здесь не должно быть. Нужна эффективная система мотивации для наставников, и это должно быть эффективное современное наставничество, передача опыта, конкретных </a:t>
            </a:r>
            <a:r>
              <a:rPr lang="ru-RU" dirty="0" smtClean="0">
                <a:latin typeface="Tahoma" panose="020B0604030504040204" pitchFamily="34" charset="0"/>
                <a:ea typeface="Tahoma" panose="020B0604030504040204" pitchFamily="34" charset="0"/>
                <a:cs typeface="Tahoma" panose="020B0604030504040204" pitchFamily="34" charset="0"/>
              </a:rPr>
              <a:t>навыков»</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Поддержка наставничества со стороны государства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https://im0-tub-ru.yandex.net/i?id=a263573d5df90d25382227257ca7d3c1-l&amp;n=13"/>
          <p:cNvPicPr>
            <a:picLocks noChangeAspect="1" noChangeArrowheads="1"/>
          </p:cNvPicPr>
          <p:nvPr/>
        </p:nvPicPr>
        <p:blipFill rotWithShape="1">
          <a:blip r:embed="rId2">
            <a:extLst>
              <a:ext uri="{28A0092B-C50C-407E-A947-70E740481C1C}">
                <a14:useLocalDpi xmlns:a14="http://schemas.microsoft.com/office/drawing/2010/main" val="0"/>
              </a:ext>
            </a:extLst>
          </a:blip>
          <a:srcRect l="21031" t="1167" r="4950" b="848"/>
          <a:stretch/>
        </p:blipFill>
        <p:spPr bwMode="auto">
          <a:xfrm>
            <a:off x="7066625" y="2211480"/>
            <a:ext cx="3710867" cy="3274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6284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35007" y="1686758"/>
            <a:ext cx="6178857" cy="4572000"/>
          </a:xfrm>
        </p:spPr>
        <p:txBody>
          <a:bodyPr>
            <a:normAutofit fontScale="77500" lnSpcReduction="20000"/>
          </a:bodyPr>
          <a:lstStyle/>
          <a:p>
            <a:pPr algn="just">
              <a:lnSpc>
                <a:spcPct val="120000"/>
              </a:lnSpc>
              <a:spcBef>
                <a:spcPts val="0"/>
              </a:spcBef>
              <a:spcAft>
                <a:spcPts val="600"/>
              </a:spcAft>
            </a:pPr>
            <a:r>
              <a:rPr lang="ru-RU" dirty="0" smtClean="0">
                <a:latin typeface="Tahoma" panose="020B0604030504040204" pitchFamily="34" charset="0"/>
                <a:ea typeface="Tahoma" panose="020B0604030504040204" pitchFamily="34" charset="0"/>
                <a:cs typeface="Tahoma" panose="020B0604030504040204" pitchFamily="34" charset="0"/>
              </a:rPr>
              <a:t>Знак </a:t>
            </a:r>
            <a:r>
              <a:rPr lang="ru-RU" dirty="0">
                <a:latin typeface="Tahoma" panose="020B0604030504040204" pitchFamily="34" charset="0"/>
                <a:ea typeface="Tahoma" panose="020B0604030504040204" pitchFamily="34" charset="0"/>
                <a:cs typeface="Tahoma" panose="020B0604030504040204" pitchFamily="34" charset="0"/>
              </a:rPr>
              <a:t>отличия «За наставничество</a:t>
            </a:r>
            <a:r>
              <a:rPr lang="ru-RU" dirty="0" smtClean="0">
                <a:latin typeface="Tahoma" panose="020B0604030504040204" pitchFamily="34" charset="0"/>
                <a:ea typeface="Tahoma" panose="020B0604030504040204" pitchFamily="34" charset="0"/>
                <a:cs typeface="Tahoma" panose="020B0604030504040204" pitchFamily="34" charset="0"/>
              </a:rPr>
              <a:t>» (Указ </a:t>
            </a:r>
            <a:r>
              <a:rPr lang="ru-RU" dirty="0">
                <a:latin typeface="Tahoma" panose="020B0604030504040204" pitchFamily="34" charset="0"/>
                <a:ea typeface="Tahoma" panose="020B0604030504040204" pitchFamily="34" charset="0"/>
                <a:cs typeface="Tahoma" panose="020B0604030504040204" pitchFamily="34" charset="0"/>
              </a:rPr>
              <a:t>Президента </a:t>
            </a:r>
            <a:r>
              <a:rPr lang="ru-RU" dirty="0" smtClean="0">
                <a:latin typeface="Tahoma" panose="020B0604030504040204" pitchFamily="34" charset="0"/>
                <a:ea typeface="Tahoma" panose="020B0604030504040204" pitchFamily="34" charset="0"/>
                <a:cs typeface="Tahoma" panose="020B0604030504040204" pitchFamily="34" charset="0"/>
              </a:rPr>
              <a:t>России </a:t>
            </a:r>
            <a:r>
              <a:rPr lang="ru-RU" dirty="0">
                <a:latin typeface="Tahoma" panose="020B0604030504040204" pitchFamily="34" charset="0"/>
                <a:ea typeface="Tahoma" panose="020B0604030504040204" pitchFamily="34" charset="0"/>
                <a:cs typeface="Tahoma" panose="020B0604030504040204" pitchFamily="34" charset="0"/>
              </a:rPr>
              <a:t>от 2 марта 2018 года №</a:t>
            </a:r>
            <a:r>
              <a:rPr lang="ru-RU" dirty="0" smtClean="0">
                <a:latin typeface="Tahoma" panose="020B0604030504040204" pitchFamily="34" charset="0"/>
                <a:ea typeface="Tahoma" panose="020B0604030504040204" pitchFamily="34" charset="0"/>
                <a:cs typeface="Tahoma" panose="020B0604030504040204" pitchFamily="34" charset="0"/>
              </a:rPr>
              <a:t>94) </a:t>
            </a:r>
          </a:p>
          <a:p>
            <a:pPr algn="just">
              <a:lnSpc>
                <a:spcPct val="120000"/>
              </a:lnSpc>
              <a:spcBef>
                <a:spcPts val="0"/>
              </a:spcBef>
              <a:spcAft>
                <a:spcPts val="600"/>
              </a:spcAft>
            </a:pPr>
            <a:r>
              <a:rPr lang="ru-RU" dirty="0" smtClean="0">
                <a:latin typeface="Tahoma" panose="020B0604030504040204" pitchFamily="34" charset="0"/>
                <a:ea typeface="Tahoma" panose="020B0604030504040204" pitchFamily="34" charset="0"/>
                <a:cs typeface="Tahoma" panose="020B0604030504040204" pitchFamily="34" charset="0"/>
              </a:rPr>
              <a:t>Знак </a:t>
            </a:r>
            <a:r>
              <a:rPr lang="ru-RU" dirty="0">
                <a:latin typeface="Tahoma" panose="020B0604030504040204" pitchFamily="34" charset="0"/>
                <a:ea typeface="Tahoma" panose="020B0604030504040204" pitchFamily="34" charset="0"/>
                <a:cs typeface="Tahoma" panose="020B0604030504040204" pitchFamily="34" charset="0"/>
              </a:rPr>
              <a:t>отличия </a:t>
            </a:r>
            <a:r>
              <a:rPr lang="ru-RU" dirty="0" smtClean="0">
                <a:latin typeface="Tahoma" panose="020B0604030504040204" pitchFamily="34" charset="0"/>
                <a:ea typeface="Tahoma" panose="020B0604030504040204" pitchFamily="34" charset="0"/>
                <a:cs typeface="Tahoma" panose="020B0604030504040204" pitchFamily="34" charset="0"/>
              </a:rPr>
              <a:t>Минспорта России «Почетный наставник» (приказ Минспорта России </a:t>
            </a:r>
            <a:r>
              <a:rPr lang="ru-RU" dirty="0">
                <a:latin typeface="Tahoma" panose="020B0604030504040204" pitchFamily="34" charset="0"/>
                <a:ea typeface="Tahoma" panose="020B0604030504040204" pitchFamily="34" charset="0"/>
                <a:cs typeface="Tahoma" panose="020B0604030504040204" pitchFamily="34" charset="0"/>
              </a:rPr>
              <a:t>от </a:t>
            </a:r>
            <a:r>
              <a:rPr lang="ru-RU" dirty="0" smtClean="0">
                <a:latin typeface="Tahoma" panose="020B0604030504040204" pitchFamily="34" charset="0"/>
                <a:ea typeface="Tahoma" panose="020B0604030504040204" pitchFamily="34" charset="0"/>
                <a:cs typeface="Tahoma" panose="020B0604030504040204" pitchFamily="34" charset="0"/>
              </a:rPr>
              <a:t>4 </a:t>
            </a:r>
            <a:r>
              <a:rPr lang="ru-RU" dirty="0">
                <a:latin typeface="Tahoma" panose="020B0604030504040204" pitchFamily="34" charset="0"/>
                <a:ea typeface="Tahoma" panose="020B0604030504040204" pitchFamily="34" charset="0"/>
                <a:cs typeface="Tahoma" panose="020B0604030504040204" pitchFamily="34" charset="0"/>
              </a:rPr>
              <a:t>декабря 2019 </a:t>
            </a:r>
            <a:r>
              <a:rPr lang="ru-RU" dirty="0" smtClean="0">
                <a:latin typeface="Tahoma" panose="020B0604030504040204" pitchFamily="34" charset="0"/>
                <a:ea typeface="Tahoma" panose="020B0604030504040204" pitchFamily="34" charset="0"/>
                <a:cs typeface="Tahoma" panose="020B0604030504040204" pitchFamily="34" charset="0"/>
              </a:rPr>
              <a:t>года </a:t>
            </a:r>
            <a:r>
              <a:rPr lang="ru-RU" dirty="0">
                <a:latin typeface="Tahoma" panose="020B0604030504040204" pitchFamily="34" charset="0"/>
                <a:ea typeface="Tahoma" panose="020B0604030504040204" pitchFamily="34" charset="0"/>
                <a:cs typeface="Tahoma" panose="020B0604030504040204" pitchFamily="34" charset="0"/>
              </a:rPr>
              <a:t>№ </a:t>
            </a:r>
            <a:r>
              <a:rPr lang="ru-RU" dirty="0" smtClean="0">
                <a:latin typeface="Tahoma" panose="020B0604030504040204" pitchFamily="34" charset="0"/>
                <a:ea typeface="Tahoma" panose="020B0604030504040204" pitchFamily="34" charset="0"/>
                <a:cs typeface="Tahoma" panose="020B0604030504040204" pitchFamily="34" charset="0"/>
              </a:rPr>
              <a:t>1025)</a:t>
            </a:r>
          </a:p>
          <a:p>
            <a:pPr algn="just">
              <a:lnSpc>
                <a:spcPct val="120000"/>
              </a:lnSpc>
              <a:spcBef>
                <a:spcPts val="0"/>
              </a:spcBef>
              <a:spcAft>
                <a:spcPts val="600"/>
              </a:spcAft>
            </a:pPr>
            <a:r>
              <a:rPr lang="ru-RU" dirty="0" smtClean="0">
                <a:latin typeface="Tahoma" panose="020B0604030504040204" pitchFamily="34" charset="0"/>
                <a:ea typeface="Tahoma" panose="020B0604030504040204" pitchFamily="34" charset="0"/>
                <a:cs typeface="Tahoma" panose="020B0604030504040204" pitchFamily="34" charset="0"/>
              </a:rPr>
              <a:t>Перечень </a:t>
            </a:r>
            <a:r>
              <a:rPr lang="ru-RU" dirty="0">
                <a:latin typeface="Tahoma" panose="020B0604030504040204" pitchFamily="34" charset="0"/>
                <a:ea typeface="Tahoma" panose="020B0604030504040204" pitchFamily="34" charset="0"/>
                <a:cs typeface="Tahoma" panose="020B0604030504040204" pitchFamily="34" charset="0"/>
              </a:rPr>
              <a:t>поручений Президента Российской Федерации </a:t>
            </a:r>
            <a:r>
              <a:rPr lang="ru-RU" dirty="0" smtClean="0">
                <a:latin typeface="Tahoma" panose="020B0604030504040204" pitchFamily="34" charset="0"/>
                <a:ea typeface="Tahoma" panose="020B0604030504040204" pitchFamily="34" charset="0"/>
                <a:cs typeface="Tahoma" panose="020B0604030504040204" pitchFamily="34" charset="0"/>
              </a:rPr>
              <a:t>по </a:t>
            </a:r>
            <a:r>
              <a:rPr lang="ru-RU" dirty="0">
                <a:latin typeface="Tahoma" panose="020B0604030504040204" pitchFamily="34" charset="0"/>
                <a:ea typeface="Tahoma" panose="020B0604030504040204" pitchFamily="34" charset="0"/>
                <a:cs typeface="Tahoma" panose="020B0604030504040204" pitchFamily="34" charset="0"/>
              </a:rPr>
              <a:t>итогам встречи с общественностью по вопросам общего образования, состоявшейся 25 августа 2021 года.</a:t>
            </a:r>
          </a:p>
          <a:p>
            <a:pPr marL="0" indent="0" algn="just">
              <a:lnSpc>
                <a:spcPct val="120000"/>
              </a:lnSpc>
              <a:spcBef>
                <a:spcPts val="0"/>
              </a:spcBef>
              <a:spcAft>
                <a:spcPts val="600"/>
              </a:spcAft>
              <a:buNone/>
            </a:pPr>
            <a:r>
              <a:rPr lang="ru-RU" dirty="0" smtClean="0">
                <a:latin typeface="Tahoma" panose="020B0604030504040204" pitchFamily="34" charset="0"/>
                <a:ea typeface="Tahoma" panose="020B0604030504040204" pitchFamily="34" charset="0"/>
                <a:cs typeface="Tahoma" panose="020B0604030504040204" pitchFamily="34" charset="0"/>
              </a:rPr>
              <a:t>1</a:t>
            </a:r>
            <a:r>
              <a:rPr lang="ru-RU" dirty="0">
                <a:latin typeface="Tahoma" panose="020B0604030504040204" pitchFamily="34" charset="0"/>
                <a:ea typeface="Tahoma" panose="020B0604030504040204" pitchFamily="34" charset="0"/>
                <a:cs typeface="Tahoma" panose="020B0604030504040204" pitchFamily="34" charset="0"/>
              </a:rPr>
              <a:t>. Правительству Российской Федерации:</a:t>
            </a:r>
          </a:p>
          <a:p>
            <a:pPr marL="0" indent="0" algn="just">
              <a:lnSpc>
                <a:spcPct val="120000"/>
              </a:lnSpc>
              <a:spcBef>
                <a:spcPts val="0"/>
              </a:spcBef>
              <a:spcAft>
                <a:spcPts val="600"/>
              </a:spcAft>
              <a:buNone/>
            </a:pPr>
            <a:r>
              <a:rPr lang="ru-RU" dirty="0" smtClean="0">
                <a:latin typeface="Tahoma" panose="020B0604030504040204" pitchFamily="34" charset="0"/>
                <a:ea typeface="Tahoma" panose="020B0604030504040204" pitchFamily="34" charset="0"/>
                <a:cs typeface="Tahoma" panose="020B0604030504040204" pitchFamily="34" charset="0"/>
              </a:rPr>
              <a:t>б</a:t>
            </a:r>
            <a:r>
              <a:rPr lang="ru-RU" dirty="0">
                <a:latin typeface="Tahoma" panose="020B0604030504040204" pitchFamily="34" charset="0"/>
                <a:ea typeface="Tahoma" panose="020B0604030504040204" pitchFamily="34" charset="0"/>
                <a:cs typeface="Tahoma" panose="020B0604030504040204" pitchFamily="34" charset="0"/>
              </a:rPr>
              <a:t>) представить проект указа Президента Российской Федерации о проведении в 2023 году в Российской Федерации Года педагога и наставника</a:t>
            </a:r>
            <a:r>
              <a:rPr lang="ru-RU" dirty="0" smtClean="0">
                <a:latin typeface="Tahoma" panose="020B0604030504040204" pitchFamily="34" charset="0"/>
                <a:ea typeface="Tahoma" panose="020B0604030504040204" pitchFamily="34" charset="0"/>
                <a:cs typeface="Tahoma" panose="020B0604030504040204" pitchFamily="34" charset="0"/>
              </a:rPr>
              <a:t>. </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Поддержка наставничества со стороны государства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pic>
        <p:nvPicPr>
          <p:cNvPr id="9218" name="Picture 2" descr="https://www.garant.ru/files/2/5/1184652/pict54-71791182.png"/>
          <p:cNvPicPr>
            <a:picLocks noChangeAspect="1" noChangeArrowheads="1"/>
          </p:cNvPicPr>
          <p:nvPr/>
        </p:nvPicPr>
        <p:blipFill rotWithShape="1">
          <a:blip r:embed="rId2">
            <a:extLst>
              <a:ext uri="{28A0092B-C50C-407E-A947-70E740481C1C}">
                <a14:useLocalDpi xmlns:a14="http://schemas.microsoft.com/office/drawing/2010/main" val="0"/>
              </a:ext>
            </a:extLst>
          </a:blip>
          <a:srcRect l="1520" b="19698"/>
          <a:stretch/>
        </p:blipFill>
        <p:spPr bwMode="auto">
          <a:xfrm>
            <a:off x="7173157" y="1562471"/>
            <a:ext cx="3714782" cy="4415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9637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26128" y="1602420"/>
            <a:ext cx="10235953" cy="4922668"/>
          </a:xfrm>
        </p:spPr>
        <p:txBody>
          <a:bodyPr>
            <a:noAutofit/>
          </a:bodyPr>
          <a:lstStyle/>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Организация </a:t>
            </a:r>
            <a:r>
              <a:rPr lang="ru-RU" sz="2000" dirty="0">
                <a:latin typeface="Tahoma" panose="020B0604030504040204" pitchFamily="34" charset="0"/>
                <a:ea typeface="Tahoma" panose="020B0604030504040204" pitchFamily="34" charset="0"/>
                <a:cs typeface="Tahoma" panose="020B0604030504040204" pitchFamily="34" charset="0"/>
              </a:rPr>
              <a:t>и проведение фестивалей, форумов, конференций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наставников</a:t>
            </a: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Проведение </a:t>
            </a:r>
            <a:r>
              <a:rPr lang="ru-RU" sz="2000" dirty="0">
                <a:latin typeface="Tahoma" panose="020B0604030504040204" pitchFamily="34" charset="0"/>
                <a:ea typeface="Tahoma" panose="020B0604030504040204" pitchFamily="34" charset="0"/>
                <a:cs typeface="Tahoma" panose="020B0604030504040204" pitchFamily="34" charset="0"/>
              </a:rPr>
              <a:t>конкурсов профессионального мастерства «Наставник года», «Лучшая пара </a:t>
            </a:r>
            <a:r>
              <a:rPr lang="ru-RU" sz="2000" dirty="0" smtClean="0">
                <a:latin typeface="Tahoma" panose="020B0604030504040204" pitchFamily="34" charset="0"/>
                <a:ea typeface="Tahoma" panose="020B0604030504040204" pitchFamily="34" charset="0"/>
                <a:cs typeface="Tahoma" panose="020B0604030504040204" pitchFamily="34" charset="0"/>
              </a:rPr>
              <a:t>“</a:t>
            </a:r>
            <a:r>
              <a:rPr lang="ru-RU" sz="2000" dirty="0">
                <a:latin typeface="Tahoma" panose="020B0604030504040204" pitchFamily="34" charset="0"/>
                <a:ea typeface="Tahoma" panose="020B0604030504040204" pitchFamily="34" charset="0"/>
                <a:cs typeface="Tahoma" panose="020B0604030504040204" pitchFamily="34" charset="0"/>
              </a:rPr>
              <a:t>Наставник+”» и т.д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Поддержка </a:t>
            </a:r>
            <a:r>
              <a:rPr lang="ru-RU" sz="2000" dirty="0">
                <a:latin typeface="Tahoma" panose="020B0604030504040204" pitchFamily="34" charset="0"/>
                <a:ea typeface="Tahoma" panose="020B0604030504040204" pitchFamily="34" charset="0"/>
                <a:cs typeface="Tahoma" panose="020B0604030504040204" pitchFamily="34" charset="0"/>
              </a:rPr>
              <a:t>системы наставничества через СМИ, создание специальной </a:t>
            </a:r>
            <a:r>
              <a:rPr lang="ru-RU" sz="2000" dirty="0" smtClean="0">
                <a:latin typeface="Tahoma" panose="020B0604030504040204" pitchFamily="34" charset="0"/>
                <a:ea typeface="Tahoma" panose="020B0604030504040204" pitchFamily="34" charset="0"/>
                <a:cs typeface="Tahoma" panose="020B0604030504040204" pitchFamily="34" charset="0"/>
              </a:rPr>
              <a:t>рубрики, например</a:t>
            </a:r>
            <a:r>
              <a:rPr lang="ru-RU" sz="2000" dirty="0">
                <a:latin typeface="Tahoma" panose="020B0604030504040204" pitchFamily="34" charset="0"/>
                <a:ea typeface="Tahoma" panose="020B0604030504040204" pitchFamily="34" charset="0"/>
                <a:cs typeface="Tahoma" panose="020B0604030504040204" pitchFamily="34" charset="0"/>
              </a:rPr>
              <a:t>, «Наши наставники»: истории о </a:t>
            </a:r>
            <a:r>
              <a:rPr lang="ru-RU" sz="2000" dirty="0" smtClean="0">
                <a:latin typeface="Tahoma" panose="020B0604030504040204" pitchFamily="34" charset="0"/>
                <a:ea typeface="Tahoma" panose="020B0604030504040204" pitchFamily="34" charset="0"/>
                <a:cs typeface="Tahoma" panose="020B0604030504040204" pitchFamily="34" charset="0"/>
              </a:rPr>
              <a:t>внедрении программ </a:t>
            </a:r>
            <a:r>
              <a:rPr lang="ru-RU" sz="2000" dirty="0">
                <a:latin typeface="Tahoma" panose="020B0604030504040204" pitchFamily="34" charset="0"/>
                <a:ea typeface="Tahoma" panose="020B0604030504040204" pitchFamily="34" charset="0"/>
                <a:cs typeface="Tahoma" panose="020B0604030504040204" pitchFamily="34" charset="0"/>
              </a:rPr>
              <a:t>наставничества, о ее результатах, успешные истории </a:t>
            </a:r>
            <a:r>
              <a:rPr lang="ru-RU" sz="2000" dirty="0" smtClean="0">
                <a:latin typeface="Tahoma" panose="020B0604030504040204" pitchFamily="34" charset="0"/>
                <a:ea typeface="Tahoma" panose="020B0604030504040204" pitchFamily="34" charset="0"/>
                <a:cs typeface="Tahoma" panose="020B0604030504040204" pitchFamily="34" charset="0"/>
              </a:rPr>
              <a:t>взаимодействия </a:t>
            </a:r>
            <a:r>
              <a:rPr lang="ru-RU" sz="2000" dirty="0">
                <a:latin typeface="Tahoma" panose="020B0604030504040204" pitchFamily="34" charset="0"/>
                <a:ea typeface="Tahoma" panose="020B0604030504040204" pitchFamily="34" charset="0"/>
                <a:cs typeface="Tahoma" panose="020B0604030504040204" pitchFamily="34" charset="0"/>
              </a:rPr>
              <a:t>наставника и наставляемого; интервью с известными людьми о том, кто </a:t>
            </a:r>
            <a:r>
              <a:rPr lang="ru-RU" sz="2000" dirty="0" smtClean="0">
                <a:latin typeface="Tahoma" panose="020B0604030504040204" pitchFamily="34" charset="0"/>
                <a:ea typeface="Tahoma" panose="020B0604030504040204" pitchFamily="34" charset="0"/>
                <a:cs typeface="Tahoma" panose="020B0604030504040204" pitchFamily="34" charset="0"/>
              </a:rPr>
              <a:t>был </a:t>
            </a:r>
            <a:r>
              <a:rPr lang="ru-RU" sz="2000" dirty="0">
                <a:latin typeface="Tahoma" panose="020B0604030504040204" pitchFamily="34" charset="0"/>
                <a:ea typeface="Tahoma" panose="020B0604030504040204" pitchFamily="34" charset="0"/>
                <a:cs typeface="Tahoma" panose="020B0604030504040204" pitchFamily="34" charset="0"/>
              </a:rPr>
              <a:t>их наставником, почему это важно для них и т.д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Участие </a:t>
            </a:r>
            <a:r>
              <a:rPr lang="ru-RU" sz="2000" dirty="0">
                <a:latin typeface="Tahoma" panose="020B0604030504040204" pitchFamily="34" charset="0"/>
                <a:ea typeface="Tahoma" panose="020B0604030504040204" pitchFamily="34" charset="0"/>
                <a:cs typeface="Tahoma" panose="020B0604030504040204" pitchFamily="34" charset="0"/>
              </a:rPr>
              <a:t>руководителей всех уровней в наставнической деятельности (например, </a:t>
            </a:r>
            <a:r>
              <a:rPr lang="ru-RU" sz="2000" dirty="0" smtClean="0">
                <a:latin typeface="Tahoma" panose="020B0604030504040204" pitchFamily="34" charset="0"/>
                <a:ea typeface="Tahoma" panose="020B0604030504040204" pitchFamily="34" charset="0"/>
                <a:cs typeface="Tahoma" panose="020B0604030504040204" pitchFamily="34" charset="0"/>
              </a:rPr>
              <a:t>первыми </a:t>
            </a:r>
            <a:r>
              <a:rPr lang="ru-RU" sz="2000" dirty="0">
                <a:latin typeface="Tahoma" panose="020B0604030504040204" pitchFamily="34" charset="0"/>
                <a:ea typeface="Tahoma" panose="020B0604030504040204" pitchFamily="34" charset="0"/>
                <a:cs typeface="Tahoma" panose="020B0604030504040204" pitchFamily="34" charset="0"/>
              </a:rPr>
              <a:t>наставниками могут стать топ-менеджеры (руководители</a:t>
            </a:r>
            <a:r>
              <a:rPr lang="ru-RU" sz="2000" dirty="0" smtClean="0">
                <a:latin typeface="Tahoma" panose="020B0604030504040204" pitchFamily="34" charset="0"/>
                <a:ea typeface="Tahoma" panose="020B0604030504040204" pitchFamily="34" charset="0"/>
                <a:cs typeface="Tahoma" panose="020B0604030504040204" pitchFamily="34" charset="0"/>
              </a:rPr>
              <a:t>), </a:t>
            </a:r>
            <a:r>
              <a:rPr lang="ru-RU" sz="2000" dirty="0">
                <a:latin typeface="Tahoma" panose="020B0604030504040204" pitchFamily="34" charset="0"/>
                <a:ea typeface="Tahoma" panose="020B0604030504040204" pitchFamily="34" charset="0"/>
                <a:cs typeface="Tahoma" panose="020B0604030504040204" pitchFamily="34" charset="0"/>
              </a:rPr>
              <a:t>которые </a:t>
            </a:r>
            <a:r>
              <a:rPr lang="ru-RU" sz="2000" dirty="0" smtClean="0">
                <a:latin typeface="Tahoma" panose="020B0604030504040204" pitchFamily="34" charset="0"/>
                <a:ea typeface="Tahoma" panose="020B0604030504040204" pitchFamily="34" charset="0"/>
                <a:cs typeface="Tahoma" panose="020B0604030504040204" pitchFamily="34" charset="0"/>
              </a:rPr>
              <a:t>проводят </a:t>
            </a:r>
            <a:r>
              <a:rPr lang="ru-RU" sz="2000" dirty="0">
                <a:latin typeface="Tahoma" panose="020B0604030504040204" pitchFamily="34" charset="0"/>
                <a:ea typeface="Tahoma" panose="020B0604030504040204" pitchFamily="34" charset="0"/>
                <a:cs typeface="Tahoma" panose="020B0604030504040204" pitchFamily="34" charset="0"/>
              </a:rPr>
              <a:t>несколько мастер-классов по своим направлениям для остальных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наставников)</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Организация </a:t>
            </a:r>
            <a:r>
              <a:rPr lang="ru-RU" sz="2000" dirty="0">
                <a:latin typeface="Tahoma" panose="020B0604030504040204" pitchFamily="34" charset="0"/>
                <a:ea typeface="Tahoma" panose="020B0604030504040204" pitchFamily="34" charset="0"/>
                <a:cs typeface="Tahoma" panose="020B0604030504040204" pitchFamily="34" charset="0"/>
              </a:rPr>
              <a:t>сообществ для наставников с возможностью быстрого оповещения о </a:t>
            </a:r>
            <a:r>
              <a:rPr lang="ru-RU" sz="2000" dirty="0" smtClean="0">
                <a:latin typeface="Tahoma" panose="020B0604030504040204" pitchFamily="34" charset="0"/>
                <a:ea typeface="Tahoma" panose="020B0604030504040204" pitchFamily="34" charset="0"/>
                <a:cs typeface="Tahoma" panose="020B0604030504040204" pitchFamily="34" charset="0"/>
              </a:rPr>
              <a:t>новых </a:t>
            </a:r>
            <a:r>
              <a:rPr lang="ru-RU" sz="2000" dirty="0">
                <a:latin typeface="Tahoma" panose="020B0604030504040204" pitchFamily="34" charset="0"/>
                <a:ea typeface="Tahoma" panose="020B0604030504040204" pitchFamily="34" charset="0"/>
                <a:cs typeface="Tahoma" panose="020B0604030504040204" pitchFamily="34" charset="0"/>
              </a:rPr>
              <a:t>интересных проектах, мероприятиях, разработках и т.д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Система мотивации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19118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08373" y="1562471"/>
            <a:ext cx="10235953" cy="4909350"/>
          </a:xfrm>
        </p:spPr>
        <p:txBody>
          <a:bodyPr>
            <a:noAutofit/>
          </a:bodyPr>
          <a:lstStyle/>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Использование знаков </a:t>
            </a:r>
            <a:r>
              <a:rPr lang="ru-RU" sz="2000" dirty="0">
                <a:latin typeface="Tahoma" panose="020B0604030504040204" pitchFamily="34" charset="0"/>
                <a:ea typeface="Tahoma" panose="020B0604030504040204" pitchFamily="34" charset="0"/>
                <a:cs typeface="Tahoma" panose="020B0604030504040204" pitchFamily="34" charset="0"/>
              </a:rPr>
              <a:t>отличия, </a:t>
            </a:r>
            <a:r>
              <a:rPr lang="ru-RU" sz="2000" dirty="0" smtClean="0">
                <a:latin typeface="Tahoma" panose="020B0604030504040204" pitchFamily="34" charset="0"/>
                <a:ea typeface="Tahoma" panose="020B0604030504040204" pitchFamily="34" charset="0"/>
                <a:cs typeface="Tahoma" panose="020B0604030504040204" pitchFamily="34" charset="0"/>
              </a:rPr>
              <a:t>придающих наставникам </a:t>
            </a:r>
            <a:r>
              <a:rPr lang="ru-RU" sz="2000" dirty="0">
                <a:latin typeface="Tahoma" panose="020B0604030504040204" pitchFamily="34" charset="0"/>
                <a:ea typeface="Tahoma" panose="020B0604030504040204" pitchFamily="34" charset="0"/>
                <a:cs typeface="Tahoma" panose="020B0604030504040204" pitchFamily="34" charset="0"/>
              </a:rPr>
              <a:t>особый статус в организации (значки, наклейки, грамоты и т.д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Размещение </a:t>
            </a:r>
            <a:r>
              <a:rPr lang="ru-RU" sz="2000" dirty="0">
                <a:latin typeface="Tahoma" panose="020B0604030504040204" pitchFamily="34" charset="0"/>
                <a:ea typeface="Tahoma" panose="020B0604030504040204" pitchFamily="34" charset="0"/>
                <a:cs typeface="Tahoma" panose="020B0604030504040204" pitchFamily="34" charset="0"/>
              </a:rPr>
              <a:t>фотографий лучших наставников на </a:t>
            </a:r>
            <a:r>
              <a:rPr lang="ru-RU" sz="2000" dirty="0" smtClean="0">
                <a:latin typeface="Tahoma" panose="020B0604030504040204" pitchFamily="34" charset="0"/>
                <a:ea typeface="Tahoma" panose="020B0604030504040204" pitchFamily="34" charset="0"/>
                <a:cs typeface="Tahoma" panose="020B0604030504040204" pitchFamily="34" charset="0"/>
              </a:rPr>
              <a:t>Доске почета</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Предоставление </a:t>
            </a:r>
            <a:r>
              <a:rPr lang="ru-RU" sz="2000" dirty="0">
                <a:latin typeface="Tahoma" panose="020B0604030504040204" pitchFamily="34" charset="0"/>
                <a:ea typeface="Tahoma" panose="020B0604030504040204" pitchFamily="34" charset="0"/>
                <a:cs typeface="Tahoma" panose="020B0604030504040204" pitchFamily="34" charset="0"/>
              </a:rPr>
              <a:t>наставникам возможности принимать участие в разработке решений, </a:t>
            </a:r>
            <a:r>
              <a:rPr lang="ru-RU" sz="2000" dirty="0" smtClean="0">
                <a:latin typeface="Tahoma" panose="020B0604030504040204" pitchFamily="34" charset="0"/>
                <a:ea typeface="Tahoma" panose="020B0604030504040204" pitchFamily="34" charset="0"/>
                <a:cs typeface="Tahoma" panose="020B0604030504040204" pitchFamily="34" charset="0"/>
              </a:rPr>
              <a:t>касающихся </a:t>
            </a:r>
            <a:r>
              <a:rPr lang="ru-RU" sz="2000" dirty="0">
                <a:latin typeface="Tahoma" panose="020B0604030504040204" pitchFamily="34" charset="0"/>
                <a:ea typeface="Tahoma" panose="020B0604030504040204" pitchFamily="34" charset="0"/>
                <a:cs typeface="Tahoma" panose="020B0604030504040204" pitchFamily="34" charset="0"/>
              </a:rPr>
              <a:t>развития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Возможность </a:t>
            </a:r>
            <a:r>
              <a:rPr lang="ru-RU" sz="2000" dirty="0">
                <a:latin typeface="Tahoma" panose="020B0604030504040204" pitchFamily="34" charset="0"/>
                <a:ea typeface="Tahoma" panose="020B0604030504040204" pitchFamily="34" charset="0"/>
                <a:cs typeface="Tahoma" panose="020B0604030504040204" pitchFamily="34" charset="0"/>
              </a:rPr>
              <a:t>получения бесплатного обучения </a:t>
            </a:r>
            <a:r>
              <a:rPr lang="ru-RU" sz="2000" dirty="0" smtClean="0">
                <a:latin typeface="Tahoma" panose="020B0604030504040204" pitchFamily="34" charset="0"/>
                <a:ea typeface="Tahoma" panose="020B0604030504040204" pitchFamily="34" charset="0"/>
                <a:cs typeface="Tahoma" panose="020B0604030504040204" pitchFamily="34" charset="0"/>
              </a:rPr>
              <a:t>(курсы </a:t>
            </a:r>
            <a:r>
              <a:rPr lang="ru-RU" sz="2000" dirty="0">
                <a:latin typeface="Tahoma" panose="020B0604030504040204" pitchFamily="34" charset="0"/>
                <a:ea typeface="Tahoma" panose="020B0604030504040204" pitchFamily="34" charset="0"/>
                <a:cs typeface="Tahoma" panose="020B0604030504040204" pitchFamily="34" charset="0"/>
              </a:rPr>
              <a:t>повышения </a:t>
            </a:r>
            <a:r>
              <a:rPr lang="ru-RU" sz="2000" dirty="0" smtClean="0">
                <a:latin typeface="Tahoma" panose="020B0604030504040204" pitchFamily="34" charset="0"/>
                <a:ea typeface="Tahoma" panose="020B0604030504040204" pitchFamily="34" charset="0"/>
                <a:cs typeface="Tahoma" panose="020B0604030504040204" pitchFamily="34" charset="0"/>
              </a:rPr>
              <a:t>квалификации</a:t>
            </a:r>
            <a:r>
              <a:rPr lang="ru-RU" sz="2000" dirty="0">
                <a:latin typeface="Tahoma" panose="020B0604030504040204" pitchFamily="34" charset="0"/>
                <a:ea typeface="Tahoma" panose="020B0604030504040204" pitchFamily="34" charset="0"/>
                <a:cs typeface="Tahoma" panose="020B0604030504040204" pitchFamily="34" charset="0"/>
              </a:rPr>
              <a:t>, </a:t>
            </a:r>
            <a:r>
              <a:rPr lang="ru-RU" sz="2000" dirty="0" smtClean="0">
                <a:latin typeface="Tahoma" panose="020B0604030504040204" pitchFamily="34" charset="0"/>
                <a:ea typeface="Tahoma" panose="020B0604030504040204" pitchFamily="34" charset="0"/>
                <a:cs typeface="Tahoma" panose="020B0604030504040204" pitchFamily="34" charset="0"/>
              </a:rPr>
              <a:t>стратегические, проектные сессии </a:t>
            </a:r>
            <a:r>
              <a:rPr lang="ru-RU" sz="2000" dirty="0">
                <a:latin typeface="Tahoma" panose="020B0604030504040204" pitchFamily="34" charset="0"/>
                <a:ea typeface="Tahoma" panose="020B0604030504040204" pitchFamily="34" charset="0"/>
                <a:cs typeface="Tahoma" panose="020B0604030504040204" pitchFamily="34" charset="0"/>
              </a:rPr>
              <a:t>и т.д</a:t>
            </a:r>
            <a:r>
              <a:rPr lang="ru-RU" sz="2000" dirty="0" smtClean="0">
                <a:latin typeface="Tahoma" panose="020B0604030504040204" pitchFamily="34" charset="0"/>
                <a:ea typeface="Tahoma" panose="020B0604030504040204" pitchFamily="34" charset="0"/>
                <a:cs typeface="Tahoma" panose="020B0604030504040204" pitchFamily="34" charset="0"/>
              </a:rPr>
              <a:t>.)</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sz="2000" dirty="0">
                <a:latin typeface="Tahoma" panose="020B0604030504040204" pitchFamily="34" charset="0"/>
                <a:ea typeface="Tahoma" panose="020B0604030504040204" pitchFamily="34" charset="0"/>
                <a:cs typeface="Tahoma" panose="020B0604030504040204" pitchFamily="34" charset="0"/>
              </a:rPr>
              <a:t>Привлечение к участию в образовательных программах, семинарах, тренингах и иных мероприятиях подобного рода</a:t>
            </a:r>
          </a:p>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Выдвижение </a:t>
            </a:r>
            <a:r>
              <a:rPr lang="ru-RU" sz="2000" dirty="0">
                <a:latin typeface="Tahoma" panose="020B0604030504040204" pitchFamily="34" charset="0"/>
                <a:ea typeface="Tahoma" panose="020B0604030504040204" pitchFamily="34" charset="0"/>
                <a:cs typeface="Tahoma" panose="020B0604030504040204" pitchFamily="34" charset="0"/>
              </a:rPr>
              <a:t>самых результативных наставников на ежегодную премию </a:t>
            </a:r>
            <a:r>
              <a:rPr lang="ru-RU" sz="2000" dirty="0" smtClean="0">
                <a:latin typeface="Tahoma" panose="020B0604030504040204" pitchFamily="34" charset="0"/>
                <a:ea typeface="Tahoma" panose="020B0604030504040204" pitchFamily="34" charset="0"/>
                <a:cs typeface="Tahoma" panose="020B0604030504040204" pitchFamily="34" charset="0"/>
              </a:rPr>
              <a:t>лучшего наставника </a:t>
            </a:r>
            <a:endParaRPr lang="ru-RU" sz="20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sz="2000" dirty="0" smtClean="0">
                <a:latin typeface="Tahoma" panose="020B0604030504040204" pitchFamily="34" charset="0"/>
                <a:ea typeface="Tahoma" panose="020B0604030504040204" pitchFamily="34" charset="0"/>
                <a:cs typeface="Tahoma" panose="020B0604030504040204" pitchFamily="34" charset="0"/>
              </a:rPr>
              <a:t>Рекомендации в порядке должностного роста</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Система мотивации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042572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701338" y="1669001"/>
            <a:ext cx="9783192" cy="4438835"/>
          </a:xfrm>
        </p:spPr>
        <p:txBody>
          <a:bodyPr>
            <a:noAutofit/>
          </a:bodyPr>
          <a:lstStyle/>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Первые годы работы в организации, когда необходимо получить представление о традициях, </a:t>
            </a:r>
            <a:r>
              <a:rPr lang="ru-RU" dirty="0">
                <a:latin typeface="Tahoma" panose="020B0604030504040204" pitchFamily="34" charset="0"/>
                <a:ea typeface="Tahoma" panose="020B0604030504040204" pitchFamily="34" charset="0"/>
                <a:cs typeface="Tahoma" panose="020B0604030504040204" pitchFamily="34" charset="0"/>
              </a:rPr>
              <a:t>особенностях, регламенте и принципах </a:t>
            </a:r>
            <a:r>
              <a:rPr lang="ru-RU" dirty="0" smtClean="0">
                <a:latin typeface="Tahoma" panose="020B0604030504040204" pitchFamily="34" charset="0"/>
                <a:ea typeface="Tahoma" panose="020B0604030504040204" pitchFamily="34" charset="0"/>
                <a:cs typeface="Tahoma" panose="020B0604030504040204" pitchFamily="34" charset="0"/>
              </a:rPr>
              <a:t>деятельности организации</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Замещение новой должности</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Радикальное обновление профиля организации</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Наличие выраженных профессиональных дефицитов </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Наличие проявлений профессиональной дезадаптации</a:t>
            </a:r>
          </a:p>
          <a:p>
            <a:pPr algn="just">
              <a:lnSpc>
                <a:spcPct val="120000"/>
              </a:lnSpc>
              <a:spcBef>
                <a:spcPts val="0"/>
              </a:spcBef>
              <a:buFont typeface="Arial" panose="020B0604020202020204" pitchFamily="34" charset="0"/>
              <a:buChar char="•"/>
            </a:pPr>
            <a:r>
              <a:rPr lang="ru-RU" dirty="0" smtClean="0"/>
              <a:t>Эмоциональный дискомфорт</a:t>
            </a:r>
          </a:p>
          <a:p>
            <a:pPr algn="just">
              <a:lnSpc>
                <a:spcPct val="120000"/>
              </a:lnSpc>
              <a:spcBef>
                <a:spcPts val="0"/>
              </a:spcBef>
              <a:buFont typeface="Arial" panose="020B0604020202020204" pitchFamily="34" charset="0"/>
              <a:buChar char="•"/>
            </a:pPr>
            <a:r>
              <a:rPr lang="ru-RU" dirty="0" smtClean="0"/>
              <a:t>Профессиональное «выгорание», хроническая усталость</a:t>
            </a:r>
          </a:p>
          <a:p>
            <a:pPr algn="just">
              <a:lnSpc>
                <a:spcPct val="120000"/>
              </a:lnSpc>
              <a:spcBef>
                <a:spcPts val="0"/>
              </a:spcBef>
              <a:buFont typeface="Arial" panose="020B0604020202020204" pitchFamily="34" charset="0"/>
              <a:buChar char="•"/>
            </a:pPr>
            <a:r>
              <a:rPr lang="ru-RU" dirty="0" smtClean="0"/>
              <a:t>…</a:t>
            </a:r>
          </a:p>
          <a:p>
            <a:pPr algn="just">
              <a:lnSpc>
                <a:spcPct val="120000"/>
              </a:lnSpc>
              <a:spcBef>
                <a:spcPts val="0"/>
              </a:spcBef>
              <a:buFont typeface="Arial" panose="020B0604020202020204" pitchFamily="34" charset="0"/>
              <a:buChar char="•"/>
            </a:pPr>
            <a:endParaRPr lang="ru-RU" sz="2000" dirty="0"/>
          </a:p>
          <a:p>
            <a:pPr marL="0" indent="0" algn="just">
              <a:lnSpc>
                <a:spcPct val="120000"/>
              </a:lnSpc>
              <a:spcBef>
                <a:spcPts val="0"/>
              </a:spcBef>
              <a:buNone/>
            </a:pPr>
            <a:endParaRPr lang="ru-RU" sz="2000" dirty="0"/>
          </a:p>
          <a:p>
            <a:pPr marL="0" indent="0" algn="just">
              <a:lnSpc>
                <a:spcPct val="120000"/>
              </a:lnSpc>
              <a:spcBef>
                <a:spcPts val="0"/>
              </a:spcBef>
              <a:buNone/>
            </a:pPr>
            <a:r>
              <a:rPr lang="ru-RU" sz="2000" dirty="0" smtClean="0"/>
              <a:t> </a:t>
            </a:r>
          </a:p>
          <a:p>
            <a:pPr algn="just">
              <a:lnSpc>
                <a:spcPct val="120000"/>
              </a:lnSpc>
              <a:spcBef>
                <a:spcPts val="0"/>
              </a:spcBef>
              <a:buFont typeface="Arial" panose="020B0604020202020204" pitchFamily="34" charset="0"/>
              <a:buChar char="•"/>
            </a:pPr>
            <a:endParaRPr lang="ru-RU" sz="2000" dirty="0" smtClean="0"/>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Ситуации, актуализирующие наставничество</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129477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603682" y="1473693"/>
            <a:ext cx="10120543" cy="5051395"/>
          </a:xfrm>
        </p:spPr>
        <p:txBody>
          <a:bodyPr>
            <a:normAutofit fontScale="77500" lnSpcReduction="20000"/>
          </a:bodyPr>
          <a:lstStyle/>
          <a:p>
            <a:pPr algn="just">
              <a:lnSpc>
                <a:spcPct val="120000"/>
              </a:lnSpc>
              <a:spcBef>
                <a:spcPts val="0"/>
              </a:spcBef>
            </a:pPr>
            <a:r>
              <a:rPr lang="ru-RU" b="1" dirty="0" smtClean="0"/>
              <a:t>Индивидуальная</a:t>
            </a:r>
            <a:r>
              <a:rPr lang="ru-RU" dirty="0" smtClean="0"/>
              <a:t> </a:t>
            </a:r>
            <a:r>
              <a:rPr lang="ru-RU" dirty="0"/>
              <a:t>— предполагает </a:t>
            </a:r>
            <a:r>
              <a:rPr lang="ru-RU" dirty="0" smtClean="0"/>
              <a:t>персонифицированное сопровождение </a:t>
            </a:r>
            <a:r>
              <a:rPr lang="ru-RU" dirty="0"/>
              <a:t>наставником </a:t>
            </a:r>
            <a:r>
              <a:rPr lang="ru-RU" dirty="0" smtClean="0"/>
              <a:t>наставляемого, </a:t>
            </a:r>
            <a:r>
              <a:rPr lang="ru-RU" dirty="0"/>
              <a:t>с учетом индивидуальных </a:t>
            </a:r>
            <a:r>
              <a:rPr lang="ru-RU" dirty="0" smtClean="0"/>
              <a:t>профессиональных </a:t>
            </a:r>
            <a:r>
              <a:rPr lang="ru-RU" dirty="0"/>
              <a:t>дефицитов и других индивидуальных </a:t>
            </a:r>
            <a:r>
              <a:rPr lang="ru-RU" dirty="0" smtClean="0"/>
              <a:t>особенностей </a:t>
            </a:r>
            <a:endParaRPr lang="ru-RU" dirty="0"/>
          </a:p>
          <a:p>
            <a:pPr marL="0" indent="0" algn="just">
              <a:lnSpc>
                <a:spcPct val="120000"/>
              </a:lnSpc>
              <a:spcBef>
                <a:spcPts val="0"/>
              </a:spcBef>
              <a:buNone/>
            </a:pPr>
            <a:endParaRPr lang="ru-RU" dirty="0" smtClean="0"/>
          </a:p>
          <a:p>
            <a:pPr algn="just">
              <a:lnSpc>
                <a:spcPct val="120000"/>
              </a:lnSpc>
              <a:spcBef>
                <a:spcPts val="0"/>
              </a:spcBef>
            </a:pPr>
            <a:r>
              <a:rPr lang="ru-RU" b="1" dirty="0" smtClean="0"/>
              <a:t>Групповая</a:t>
            </a:r>
            <a:r>
              <a:rPr lang="ru-RU" dirty="0" smtClean="0"/>
              <a:t> </a:t>
            </a:r>
            <a:r>
              <a:rPr lang="ru-RU" dirty="0"/>
              <a:t>— сопровождение одним наставником (или командой </a:t>
            </a:r>
            <a:r>
              <a:rPr lang="ru-RU" dirty="0" smtClean="0"/>
              <a:t>наставников</a:t>
            </a:r>
            <a:r>
              <a:rPr lang="ru-RU" dirty="0"/>
              <a:t>) группы </a:t>
            </a:r>
            <a:r>
              <a:rPr lang="ru-RU" dirty="0" smtClean="0"/>
              <a:t>наставляемых, </a:t>
            </a:r>
            <a:r>
              <a:rPr lang="ru-RU" dirty="0"/>
              <a:t>обладающих общим или сходным </a:t>
            </a:r>
            <a:r>
              <a:rPr lang="ru-RU" dirty="0" smtClean="0"/>
              <a:t>профессиональным дефицитом</a:t>
            </a:r>
          </a:p>
          <a:p>
            <a:pPr marL="0" indent="0" algn="just">
              <a:lnSpc>
                <a:spcPct val="120000"/>
              </a:lnSpc>
              <a:spcBef>
                <a:spcPts val="0"/>
              </a:spcBef>
              <a:buNone/>
            </a:pPr>
            <a:endParaRPr lang="ru-RU" dirty="0"/>
          </a:p>
          <a:p>
            <a:pPr algn="just">
              <a:lnSpc>
                <a:spcPct val="120000"/>
              </a:lnSpc>
              <a:spcBef>
                <a:spcPts val="0"/>
              </a:spcBef>
            </a:pPr>
            <a:r>
              <a:rPr lang="ru-RU" b="1" dirty="0" smtClean="0"/>
              <a:t>Коллективная</a:t>
            </a:r>
            <a:r>
              <a:rPr lang="ru-RU" dirty="0" smtClean="0"/>
              <a:t> </a:t>
            </a:r>
            <a:r>
              <a:rPr lang="ru-RU" dirty="0"/>
              <a:t>— организация наставничества в работе с </a:t>
            </a:r>
            <a:r>
              <a:rPr lang="ru-RU" dirty="0" smtClean="0"/>
              <a:t>коллективом </a:t>
            </a:r>
            <a:r>
              <a:rPr lang="ru-RU" dirty="0"/>
              <a:t>(большой группой) </a:t>
            </a:r>
            <a:r>
              <a:rPr lang="ru-RU" dirty="0" smtClean="0"/>
              <a:t>наставляемых, </a:t>
            </a:r>
            <a:r>
              <a:rPr lang="ru-RU" dirty="0"/>
              <a:t>обладающих различными </a:t>
            </a:r>
            <a:r>
              <a:rPr lang="ru-RU" dirty="0" smtClean="0"/>
              <a:t>типами профессиональных </a:t>
            </a:r>
            <a:r>
              <a:rPr lang="ru-RU" dirty="0"/>
              <a:t>дефицитов. </a:t>
            </a:r>
            <a:endParaRPr lang="ru-RU" dirty="0" smtClean="0"/>
          </a:p>
          <a:p>
            <a:pPr marL="0" indent="0" algn="just">
              <a:lnSpc>
                <a:spcPct val="120000"/>
              </a:lnSpc>
              <a:spcBef>
                <a:spcPts val="0"/>
              </a:spcBef>
              <a:buNone/>
            </a:pPr>
            <a:endParaRPr lang="ru-RU" dirty="0"/>
          </a:p>
          <a:p>
            <a:pPr algn="just">
              <a:lnSpc>
                <a:spcPct val="120000"/>
              </a:lnSpc>
              <a:spcBef>
                <a:spcPts val="0"/>
              </a:spcBef>
            </a:pPr>
            <a:r>
              <a:rPr lang="ru-RU" b="1" dirty="0" smtClean="0"/>
              <a:t>Взаимная</a:t>
            </a:r>
            <a:r>
              <a:rPr lang="ru-RU" dirty="0" smtClean="0"/>
              <a:t> </a:t>
            </a:r>
            <a:r>
              <a:rPr lang="ru-RU" dirty="0"/>
              <a:t>(</a:t>
            </a:r>
            <a:r>
              <a:rPr lang="ru-RU" dirty="0" err="1"/>
              <a:t>peer</a:t>
            </a:r>
            <a:r>
              <a:rPr lang="ru-RU" dirty="0"/>
              <a:t>) — организация взаимной </a:t>
            </a:r>
            <a:r>
              <a:rPr lang="ru-RU" dirty="0" smtClean="0"/>
              <a:t>поддержки, </a:t>
            </a:r>
            <a:r>
              <a:rPr lang="ru-RU" dirty="0"/>
              <a:t>обладающих разными типами </a:t>
            </a:r>
            <a:r>
              <a:rPr lang="ru-RU" dirty="0" smtClean="0"/>
              <a:t>профессиональных </a:t>
            </a:r>
            <a:r>
              <a:rPr lang="ru-RU" dirty="0"/>
              <a:t>дефицитов. </a:t>
            </a:r>
            <a:endParaRPr lang="ru-RU" dirty="0" smtClean="0"/>
          </a:p>
          <a:p>
            <a:pPr algn="just">
              <a:lnSpc>
                <a:spcPct val="120000"/>
              </a:lnSpc>
              <a:spcBef>
                <a:spcPts val="0"/>
              </a:spcBef>
            </a:pPr>
            <a:endParaRPr lang="ru-RU" dirty="0"/>
          </a:p>
          <a:p>
            <a:pPr algn="just">
              <a:lnSpc>
                <a:spcPct val="120000"/>
              </a:lnSpc>
              <a:spcBef>
                <a:spcPts val="0"/>
              </a:spcBef>
            </a:pPr>
            <a:r>
              <a:rPr lang="ru-RU" b="1" dirty="0" smtClean="0"/>
              <a:t>Онлайн</a:t>
            </a:r>
            <a:r>
              <a:rPr lang="ru-RU" dirty="0" smtClean="0"/>
              <a:t> </a:t>
            </a:r>
            <a:r>
              <a:rPr lang="ru-RU" dirty="0"/>
              <a:t>— поддержка </a:t>
            </a:r>
            <a:r>
              <a:rPr lang="ru-RU" dirty="0" smtClean="0"/>
              <a:t>наставляемых, </a:t>
            </a:r>
            <a:r>
              <a:rPr lang="ru-RU" dirty="0"/>
              <a:t>находящихся в удаленном </a:t>
            </a:r>
            <a:r>
              <a:rPr lang="ru-RU" dirty="0" smtClean="0"/>
              <a:t>доступе</a:t>
            </a:r>
            <a:r>
              <a:rPr lang="ru-RU" dirty="0"/>
              <a:t>, с использованием интернет-технологий (социальные сети, скайп, </a:t>
            </a:r>
            <a:r>
              <a:rPr lang="ru-RU" dirty="0" err="1" smtClean="0"/>
              <a:t>Youtube</a:t>
            </a:r>
            <a:r>
              <a:rPr lang="ru-RU" dirty="0" smtClean="0"/>
              <a:t> </a:t>
            </a:r>
            <a:r>
              <a:rPr lang="ru-RU" dirty="0"/>
              <a:t>и т. д.).</a:t>
            </a: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Формы организации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036415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08373" y="1242874"/>
            <a:ext cx="10422384" cy="5273335"/>
          </a:xfrm>
        </p:spPr>
        <p:txBody>
          <a:bodyPr>
            <a:noAutofit/>
          </a:bodyPr>
          <a:lstStyle/>
          <a:p>
            <a:pPr marL="0" indent="0" algn="just">
              <a:lnSpc>
                <a:spcPct val="120000"/>
              </a:lnSpc>
              <a:spcBef>
                <a:spcPts val="0"/>
              </a:spcBef>
              <a:buNone/>
            </a:pPr>
            <a:r>
              <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Адаптация</a:t>
            </a:r>
            <a:r>
              <a:rPr lang="ru-RU" sz="2000" dirty="0" smtClean="0">
                <a:latin typeface="Tahoma" panose="020B0604030504040204" pitchFamily="34" charset="0"/>
                <a:ea typeface="Tahoma" panose="020B0604030504040204" pitchFamily="34" charset="0"/>
                <a:cs typeface="Tahoma" panose="020B0604030504040204" pitchFamily="34" charset="0"/>
              </a:rPr>
              <a:t> - помочь сотруднику:</a:t>
            </a: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понять </a:t>
            </a:r>
            <a:r>
              <a:rPr lang="ru-RU" sz="2000" dirty="0">
                <a:latin typeface="Tahoma" panose="020B0604030504040204" pitchFamily="34" charset="0"/>
                <a:ea typeface="Tahoma" panose="020B0604030504040204" pitchFamily="34" charset="0"/>
                <a:cs typeface="Tahoma" panose="020B0604030504040204" pitchFamily="34" charset="0"/>
              </a:rPr>
              <a:t>и принять свой новый статус в организации;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освоить </a:t>
            </a:r>
            <a:r>
              <a:rPr lang="ru-RU" sz="2000" dirty="0">
                <a:latin typeface="Tahoma" panose="020B0604030504040204" pitchFamily="34" charset="0"/>
                <a:ea typeface="Tahoma" panose="020B0604030504040204" pitchFamily="34" charset="0"/>
                <a:cs typeface="Tahoma" panose="020B0604030504040204" pitchFamily="34" charset="0"/>
              </a:rPr>
              <a:t>новые нормы </a:t>
            </a:r>
            <a:r>
              <a:rPr lang="ru-RU" sz="2000" dirty="0" smtClean="0">
                <a:latin typeface="Tahoma" panose="020B0604030504040204" pitchFamily="34" charset="0"/>
                <a:ea typeface="Tahoma" panose="020B0604030504040204" pitchFamily="34" charset="0"/>
                <a:cs typeface="Tahoma" panose="020B0604030504040204" pitchFamily="34" charset="0"/>
              </a:rPr>
              <a:t>поведения, ознакомиться </a:t>
            </a:r>
            <a:r>
              <a:rPr lang="ru-RU" sz="2000" dirty="0">
                <a:latin typeface="Tahoma" panose="020B0604030504040204" pitchFamily="34" charset="0"/>
                <a:ea typeface="Tahoma" panose="020B0604030504040204" pitchFamily="34" charset="0"/>
                <a:cs typeface="Tahoma" panose="020B0604030504040204" pitchFamily="34" charset="0"/>
              </a:rPr>
              <a:t>с корпоративными ценностями;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помочь </a:t>
            </a:r>
            <a:r>
              <a:rPr lang="ru-RU" sz="2000" dirty="0">
                <a:latin typeface="Tahoma" panose="020B0604030504040204" pitchFamily="34" charset="0"/>
                <a:ea typeface="Tahoma" panose="020B0604030504040204" pitchFamily="34" charset="0"/>
                <a:cs typeface="Tahoma" panose="020B0604030504040204" pitchFamily="34" charset="0"/>
              </a:rPr>
              <a:t>наладить и поддерживать взаимоотношения с коллективом;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помочь </a:t>
            </a:r>
            <a:r>
              <a:rPr lang="ru-RU" sz="2000" dirty="0">
                <a:latin typeface="Tahoma" panose="020B0604030504040204" pitchFamily="34" charset="0"/>
                <a:ea typeface="Tahoma" panose="020B0604030504040204" pitchFamily="34" charset="0"/>
                <a:cs typeface="Tahoma" panose="020B0604030504040204" pitchFamily="34" charset="0"/>
              </a:rPr>
              <a:t>сотруднику сформировать профессиональные навыки, необходимые для выполнения его функциональных обязанностей и т. д</a:t>
            </a:r>
            <a:r>
              <a:rPr lang="ru-RU" sz="2000" dirty="0" smtClean="0">
                <a:latin typeface="Tahoma" panose="020B0604030504040204" pitchFamily="34" charset="0"/>
                <a:ea typeface="Tahoma" panose="020B0604030504040204" pitchFamily="34" charset="0"/>
                <a:cs typeface="Tahoma" panose="020B0604030504040204" pitchFamily="34" charset="0"/>
              </a:rPr>
              <a:t>.</a:t>
            </a:r>
          </a:p>
          <a:p>
            <a:pPr marL="0" indent="0" algn="just">
              <a:lnSpc>
                <a:spcPct val="120000"/>
              </a:lnSpc>
              <a:spcBef>
                <a:spcPts val="0"/>
              </a:spcBef>
              <a:buNone/>
            </a:pPr>
            <a:r>
              <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Управление эффективностью деятельности </a:t>
            </a:r>
          </a:p>
          <a:p>
            <a:pPr marL="0" indent="0" algn="just">
              <a:lnSpc>
                <a:spcPct val="120000"/>
              </a:lnSpc>
              <a:spcBef>
                <a:spcPts val="0"/>
              </a:spcBef>
              <a:buNone/>
            </a:pPr>
            <a:r>
              <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Планирование</a:t>
            </a:r>
          </a:p>
          <a:p>
            <a:pPr marL="0" indent="0" algn="just">
              <a:lnSpc>
                <a:spcPct val="120000"/>
              </a:lnSpc>
              <a:spcBef>
                <a:spcPts val="0"/>
              </a:spcBef>
              <a:buNone/>
            </a:pPr>
            <a:r>
              <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Обучение </a:t>
            </a:r>
          </a:p>
          <a:p>
            <a:pPr marL="0" indent="0" algn="just">
              <a:lnSpc>
                <a:spcPct val="120000"/>
              </a:lnSpc>
              <a:spcBef>
                <a:spcPts val="0"/>
              </a:spcBef>
              <a:buNone/>
            </a:pPr>
            <a:r>
              <a:rPr lang="ru-RU"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Контроль и оценка</a:t>
            </a: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оценивать </a:t>
            </a:r>
            <a:r>
              <a:rPr lang="ru-RU" sz="2000" dirty="0">
                <a:latin typeface="Tahoma" panose="020B0604030504040204" pitchFamily="34" charset="0"/>
                <a:ea typeface="Tahoma" panose="020B0604030504040204" pitchFamily="34" charset="0"/>
                <a:cs typeface="Tahoma" panose="020B0604030504040204" pitchFamily="34" charset="0"/>
              </a:rPr>
              <a:t>степень вовлеченности подопечного в работу; </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отслеживать </a:t>
            </a:r>
            <a:r>
              <a:rPr lang="ru-RU" sz="2000" dirty="0">
                <a:latin typeface="Tahoma" panose="020B0604030504040204" pitchFamily="34" charset="0"/>
                <a:ea typeface="Tahoma" panose="020B0604030504040204" pitchFamily="34" charset="0"/>
                <a:cs typeface="Tahoma" panose="020B0604030504040204" pitchFamily="34" charset="0"/>
              </a:rPr>
              <a:t>его привлечение к различным </a:t>
            </a:r>
            <a:r>
              <a:rPr lang="ru-RU" sz="2000" dirty="0" smtClean="0">
                <a:latin typeface="Tahoma" panose="020B0604030504040204" pitchFamily="34" charset="0"/>
                <a:ea typeface="Tahoma" panose="020B0604030504040204" pitchFamily="34" charset="0"/>
                <a:cs typeface="Tahoma" panose="020B0604030504040204" pitchFamily="34" charset="0"/>
              </a:rPr>
              <a:t>проектам; </a:t>
            </a:r>
          </a:p>
          <a:p>
            <a:pPr algn="just">
              <a:lnSpc>
                <a:spcPct val="120000"/>
              </a:lnSpc>
              <a:spcBef>
                <a:spcPts val="0"/>
              </a:spcBef>
              <a:buFontTx/>
              <a:buChar char="-"/>
            </a:pPr>
            <a:r>
              <a:rPr lang="ru-RU" sz="2000" dirty="0" smtClean="0">
                <a:latin typeface="Tahoma" panose="020B0604030504040204" pitchFamily="34" charset="0"/>
                <a:ea typeface="Tahoma" panose="020B0604030504040204" pitchFamily="34" charset="0"/>
                <a:cs typeface="Tahoma" panose="020B0604030504040204" pitchFamily="34" charset="0"/>
              </a:rPr>
              <a:t>ходатайствовать </a:t>
            </a:r>
            <a:r>
              <a:rPr lang="ru-RU" sz="2000" dirty="0">
                <a:latin typeface="Tahoma" panose="020B0604030504040204" pitchFamily="34" charset="0"/>
                <a:ea typeface="Tahoma" panose="020B0604030504040204" pitchFamily="34" charset="0"/>
                <a:cs typeface="Tahoma" panose="020B0604030504040204" pitchFamily="34" charset="0"/>
              </a:rPr>
              <a:t>о привлечении сотрудника к работе на разных участках для получения разнообразного опыта</a:t>
            </a: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r>
              <a:rPr lang="ru-RU" sz="2000" dirty="0" smtClean="0">
                <a:latin typeface="Tahoma" panose="020B0604030504040204" pitchFamily="34" charset="0"/>
                <a:ea typeface="Tahoma" panose="020B0604030504040204" pitchFamily="34" charset="0"/>
                <a:cs typeface="Tahoma" panose="020B0604030504040204" pitchFamily="34" charset="0"/>
              </a:rPr>
              <a:t> </a:t>
            </a:r>
          </a:p>
          <a:p>
            <a:pPr algn="just">
              <a:lnSpc>
                <a:spcPct val="120000"/>
              </a:lnSpc>
              <a:spcBef>
                <a:spcPts val="0"/>
              </a:spcBef>
              <a:buFont typeface="Arial" panose="020B0604020202020204" pitchFamily="34" charset="0"/>
              <a:buChar char="•"/>
            </a:pPr>
            <a:endParaRPr lang="ru-RU" sz="2000" dirty="0" smtClean="0"/>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endParaRPr lang="ru-RU" sz="20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Процессы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1553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710212" y="1753338"/>
            <a:ext cx="10005133" cy="4585317"/>
          </a:xfrm>
        </p:spPr>
        <p:txBody>
          <a:bodyPr>
            <a:normAutofit fontScale="25000" lnSpcReduction="20000"/>
          </a:bodyPr>
          <a:lstStyle/>
          <a:p>
            <a:pPr marL="0" indent="0" algn="just">
              <a:lnSpc>
                <a:spcPct val="120000"/>
              </a:lnSpc>
              <a:spcBef>
                <a:spcPts val="0"/>
              </a:spcBef>
              <a:spcAft>
                <a:spcPts val="600"/>
              </a:spcAft>
              <a:buNone/>
            </a:pPr>
            <a:r>
              <a:rPr lang="ru-RU" sz="8000" b="1" dirty="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Наставничество</a:t>
            </a:r>
            <a:r>
              <a:rPr lang="ru-RU" sz="8000" dirty="0">
                <a:latin typeface="Tahoma" panose="020B0604030504040204" pitchFamily="34" charset="0"/>
                <a:ea typeface="Tahoma" panose="020B0604030504040204" pitchFamily="34" charset="0"/>
                <a:cs typeface="Tahoma" panose="020B0604030504040204" pitchFamily="34" charset="0"/>
              </a:rPr>
              <a:t> — это инвестиция в долгосрочное </a:t>
            </a:r>
            <a:r>
              <a:rPr lang="ru-RU" sz="8000" dirty="0" smtClean="0">
                <a:latin typeface="Tahoma" panose="020B0604030504040204" pitchFamily="34" charset="0"/>
                <a:ea typeface="Tahoma" panose="020B0604030504040204" pitchFamily="34" charset="0"/>
                <a:cs typeface="Tahoma" panose="020B0604030504040204" pitchFamily="34" charset="0"/>
              </a:rPr>
              <a:t>развитие </a:t>
            </a:r>
            <a:r>
              <a:rPr lang="ru-RU" sz="8000" dirty="0">
                <a:latin typeface="Tahoma" panose="020B0604030504040204" pitchFamily="34" charset="0"/>
                <a:ea typeface="Tahoma" panose="020B0604030504040204" pitchFamily="34" charset="0"/>
                <a:cs typeface="Tahoma" panose="020B0604030504040204" pitchFamily="34" charset="0"/>
              </a:rPr>
              <a:t>организации, в ее «здоровье</a:t>
            </a:r>
            <a:r>
              <a:rPr lang="ru-RU" sz="8000" dirty="0" smtClean="0">
                <a:latin typeface="Tahoma" panose="020B0604030504040204" pitchFamily="34" charset="0"/>
                <a:ea typeface="Tahoma" panose="020B0604030504040204" pitchFamily="34" charset="0"/>
                <a:cs typeface="Tahoma" panose="020B0604030504040204" pitchFamily="34" charset="0"/>
              </a:rPr>
              <a:t>» (Дэвид </a:t>
            </a:r>
            <a:r>
              <a:rPr lang="ru-RU" sz="8000" dirty="0" err="1" smtClean="0">
                <a:latin typeface="Tahoma" panose="020B0604030504040204" pitchFamily="34" charset="0"/>
                <a:ea typeface="Tahoma" panose="020B0604030504040204" pitchFamily="34" charset="0"/>
                <a:cs typeface="Tahoma" panose="020B0604030504040204" pitchFamily="34" charset="0"/>
              </a:rPr>
              <a:t>Майстер</a:t>
            </a:r>
            <a:r>
              <a:rPr lang="ru-RU" sz="8000" dirty="0" smtClean="0">
                <a:latin typeface="Tahoma" panose="020B0604030504040204" pitchFamily="34" charset="0"/>
                <a:ea typeface="Tahoma" panose="020B0604030504040204" pitchFamily="34" charset="0"/>
                <a:cs typeface="Tahoma" panose="020B0604030504040204" pitchFamily="34" charset="0"/>
              </a:rPr>
              <a:t>)</a:t>
            </a:r>
          </a:p>
          <a:p>
            <a:pPr marL="0" indent="0" algn="just">
              <a:lnSpc>
                <a:spcPct val="120000"/>
              </a:lnSpc>
              <a:spcBef>
                <a:spcPts val="0"/>
              </a:spcBef>
              <a:spcAft>
                <a:spcPts val="600"/>
              </a:spcAft>
              <a:buNone/>
            </a:pPr>
            <a:r>
              <a:rPr lang="ru-RU" sz="80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Наста́вничество</a:t>
            </a:r>
            <a:r>
              <a:rPr lang="ru-RU" sz="8000" dirty="0" smtClean="0">
                <a:latin typeface="Tahoma" panose="020B0604030504040204" pitchFamily="34" charset="0"/>
                <a:ea typeface="Tahoma" panose="020B0604030504040204" pitchFamily="34" charset="0"/>
                <a:cs typeface="Tahoma" panose="020B0604030504040204" pitchFamily="34" charset="0"/>
              </a:rPr>
              <a:t> </a:t>
            </a:r>
            <a:r>
              <a:rPr lang="ru-RU" sz="8000" dirty="0">
                <a:latin typeface="Tahoma" panose="020B0604030504040204" pitchFamily="34" charset="0"/>
                <a:ea typeface="Tahoma" panose="020B0604030504040204" pitchFamily="34" charset="0"/>
                <a:cs typeface="Tahoma" panose="020B0604030504040204" pitchFamily="34" charset="0"/>
              </a:rPr>
              <a:t>— отношения, в которых опытный или более сведущий человек помогает менее опытному или менее сведущему усвоить определенные компетенции. </a:t>
            </a:r>
            <a:r>
              <a:rPr lang="ru-RU" sz="8000" dirty="0" err="1">
                <a:latin typeface="Tahoma" panose="020B0604030504040204" pitchFamily="34" charset="0"/>
                <a:ea typeface="Tahoma" panose="020B0604030504040204" pitchFamily="34" charset="0"/>
                <a:cs typeface="Tahoma" panose="020B0604030504040204" pitchFamily="34" charset="0"/>
              </a:rPr>
              <a:t>взаимообогащающее</a:t>
            </a:r>
            <a:r>
              <a:rPr lang="ru-RU" sz="8000" dirty="0">
                <a:latin typeface="Tahoma" panose="020B0604030504040204" pitchFamily="34" charset="0"/>
                <a:ea typeface="Tahoma" panose="020B0604030504040204" pitchFamily="34" charset="0"/>
                <a:cs typeface="Tahoma" panose="020B0604030504040204" pitchFamily="34" charset="0"/>
              </a:rPr>
              <a:t> общение, основанное на доверии и партнерстве, позволяющее передавать опыт и раскрывать потенциал каждого </a:t>
            </a:r>
            <a:r>
              <a:rPr lang="ru-RU" sz="8000" dirty="0" smtClean="0">
                <a:latin typeface="Tahoma" panose="020B0604030504040204" pitchFamily="34" charset="0"/>
                <a:ea typeface="Tahoma" panose="020B0604030504040204" pitchFamily="34" charset="0"/>
                <a:cs typeface="Tahoma" panose="020B0604030504040204" pitchFamily="34" charset="0"/>
              </a:rPr>
              <a:t>человека</a:t>
            </a:r>
            <a:endParaRPr lang="en-US" sz="80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8000" b="1" dirty="0" smtClean="0">
                <a:solidFill>
                  <a:srgbClr val="C00000"/>
                </a:solidFill>
              </a:rPr>
              <a:t>Наставничество</a:t>
            </a:r>
            <a:r>
              <a:rPr lang="ru-RU" sz="8000" dirty="0" smtClean="0"/>
              <a:t> </a:t>
            </a:r>
            <a:r>
              <a:rPr lang="ru-RU" sz="8000" dirty="0"/>
              <a:t>– </a:t>
            </a:r>
            <a:r>
              <a:rPr lang="ru-RU" sz="8000" dirty="0" smtClean="0"/>
              <a:t>это метод профессионального развития, кадровая </a:t>
            </a:r>
            <a:r>
              <a:rPr lang="ru-RU" sz="8000" dirty="0"/>
              <a:t>технология передачи опыта, знаний, формирования навыков, компетенций, </a:t>
            </a:r>
            <a:r>
              <a:rPr lang="ru-RU" sz="8000" dirty="0" err="1"/>
              <a:t>метакомпетенций</a:t>
            </a:r>
            <a:r>
              <a:rPr lang="ru-RU" sz="8000" dirty="0"/>
              <a:t> и ценностей через неформальное </a:t>
            </a:r>
            <a:r>
              <a:rPr lang="ru-RU" sz="8000" dirty="0" err="1"/>
              <a:t>взаимообогащающее</a:t>
            </a:r>
            <a:r>
              <a:rPr lang="ru-RU" sz="8000" dirty="0"/>
              <a:t> общение, основанное на доверии и </a:t>
            </a:r>
            <a:r>
              <a:rPr lang="ru-RU" sz="8000" dirty="0" smtClean="0"/>
              <a:t>партнерстве</a:t>
            </a:r>
            <a:endParaRPr lang="ru-RU" sz="8000" dirty="0"/>
          </a:p>
          <a:p>
            <a:pPr marL="0" indent="0" algn="just">
              <a:lnSpc>
                <a:spcPct val="120000"/>
              </a:lnSpc>
              <a:spcBef>
                <a:spcPts val="0"/>
              </a:spcBef>
              <a:spcAft>
                <a:spcPts val="600"/>
              </a:spcAft>
              <a:buNone/>
            </a:pPr>
            <a:r>
              <a:rPr lang="ru-RU" sz="8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Наставничество</a:t>
            </a:r>
            <a:r>
              <a:rPr lang="ru-RU" sz="8000" dirty="0" smtClean="0">
                <a:latin typeface="Tahoma" panose="020B0604030504040204" pitchFamily="34" charset="0"/>
                <a:ea typeface="Tahoma" panose="020B0604030504040204" pitchFamily="34" charset="0"/>
                <a:cs typeface="Tahoma" panose="020B0604030504040204" pitchFamily="34" charset="0"/>
              </a:rPr>
              <a:t> – один из возможных сценариев горизонтального роста специалиста</a:t>
            </a:r>
            <a:endParaRPr lang="ru-RU" sz="80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sz="5500" b="1"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Понятие «Наставничество»</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134440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559294" y="1837677"/>
            <a:ext cx="10120543" cy="4181383"/>
          </a:xfrm>
        </p:spPr>
        <p:txBody>
          <a:bodyPr>
            <a:normAutofit/>
          </a:bodyPr>
          <a:lstStyle/>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Анализ </a:t>
            </a:r>
            <a:r>
              <a:rPr lang="ru-RU" sz="2000" dirty="0">
                <a:latin typeface="Tahoma" panose="020B0604030504040204" pitchFamily="34" charset="0"/>
                <a:ea typeface="Tahoma" panose="020B0604030504040204" pitchFamily="34" charset="0"/>
                <a:cs typeface="Tahoma" panose="020B0604030504040204" pitchFamily="34" charset="0"/>
              </a:rPr>
              <a:t>текущего положения дел в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Исследование </a:t>
            </a:r>
            <a:r>
              <a:rPr lang="ru-RU" sz="2000" dirty="0">
                <a:latin typeface="Tahoma" panose="020B0604030504040204" pitchFamily="34" charset="0"/>
                <a:ea typeface="Tahoma" panose="020B0604030504040204" pitchFamily="34" charset="0"/>
                <a:cs typeface="Tahoma" panose="020B0604030504040204" pitchFamily="34" charset="0"/>
              </a:rPr>
              <a:t>ожиданий всех заинтересованных </a:t>
            </a:r>
            <a:r>
              <a:rPr lang="ru-RU" sz="2000" dirty="0" smtClean="0">
                <a:latin typeface="Tahoma" panose="020B0604030504040204" pitchFamily="34" charset="0"/>
                <a:ea typeface="Tahoma" panose="020B0604030504040204" pitchFamily="34" charset="0"/>
                <a:cs typeface="Tahoma" panose="020B0604030504040204" pitchFamily="34" charset="0"/>
              </a:rPr>
              <a:t>сторон</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Постановка </a:t>
            </a:r>
            <a:r>
              <a:rPr lang="ru-RU" sz="2000" dirty="0">
                <a:latin typeface="Tahoma" panose="020B0604030504040204" pitchFamily="34" charset="0"/>
                <a:ea typeface="Tahoma" panose="020B0604030504040204" pitchFamily="34" charset="0"/>
                <a:cs typeface="Tahoma" panose="020B0604030504040204" pitchFamily="34" charset="0"/>
              </a:rPr>
              <a:t>целей и задач системы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наставничества</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Выбор </a:t>
            </a:r>
            <a:r>
              <a:rPr lang="ru-RU" sz="2000" dirty="0">
                <a:latin typeface="Tahoma" panose="020B0604030504040204" pitchFamily="34" charset="0"/>
                <a:ea typeface="Tahoma" panose="020B0604030504040204" pitchFamily="34" charset="0"/>
                <a:cs typeface="Tahoma" panose="020B0604030504040204" pitchFamily="34" charset="0"/>
              </a:rPr>
              <a:t>наставников и порядок формирования их </a:t>
            </a:r>
            <a:r>
              <a:rPr lang="ru-RU" sz="2000" dirty="0" smtClean="0">
                <a:latin typeface="Tahoma" panose="020B0604030504040204" pitchFamily="34" charset="0"/>
                <a:ea typeface="Tahoma" panose="020B0604030504040204" pitchFamily="34" charset="0"/>
                <a:cs typeface="Tahoma" panose="020B0604030504040204" pitchFamily="34" charset="0"/>
              </a:rPr>
              <a:t>пула/штата</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Разработка </a:t>
            </a:r>
            <a:r>
              <a:rPr lang="ru-RU" sz="2000" dirty="0">
                <a:latin typeface="Tahoma" panose="020B0604030504040204" pitchFamily="34" charset="0"/>
                <a:ea typeface="Tahoma" panose="020B0604030504040204" pitchFamily="34" charset="0"/>
                <a:cs typeface="Tahoma" panose="020B0604030504040204" pitchFamily="34" charset="0"/>
              </a:rPr>
              <a:t>системы мотивации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наставников</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Мероприятия </a:t>
            </a:r>
            <a:r>
              <a:rPr lang="ru-RU" sz="2000" dirty="0">
                <a:latin typeface="Tahoma" panose="020B0604030504040204" pitchFamily="34" charset="0"/>
                <a:ea typeface="Tahoma" panose="020B0604030504040204" pitchFamily="34" charset="0"/>
                <a:cs typeface="Tahoma" panose="020B0604030504040204" pitchFamily="34" charset="0"/>
              </a:rPr>
              <a:t>по внедрению и поддержке системы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наставничества</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Разработка </a:t>
            </a:r>
            <a:r>
              <a:rPr lang="ru-RU" sz="2000" dirty="0">
                <a:latin typeface="Tahoma" panose="020B0604030504040204" pitchFamily="34" charset="0"/>
                <a:ea typeface="Tahoma" panose="020B0604030504040204" pitchFamily="34" charset="0"/>
                <a:cs typeface="Tahoma" panose="020B0604030504040204" pitchFamily="34" charset="0"/>
              </a:rPr>
              <a:t>критериев оценки эффективности </a:t>
            </a:r>
            <a:r>
              <a:rPr lang="ru-RU" sz="2000" dirty="0" smtClean="0">
                <a:latin typeface="Tahoma" panose="020B0604030504040204" pitchFamily="34" charset="0"/>
                <a:ea typeface="Tahoma" panose="020B0604030504040204" pitchFamily="34" charset="0"/>
                <a:cs typeface="Tahoma" panose="020B0604030504040204" pitchFamily="34" charset="0"/>
              </a:rPr>
              <a:t>подопечных</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Разработка </a:t>
            </a:r>
            <a:r>
              <a:rPr lang="ru-RU" sz="2000" dirty="0">
                <a:latin typeface="Tahoma" panose="020B0604030504040204" pitchFamily="34" charset="0"/>
                <a:ea typeface="Tahoma" panose="020B0604030504040204" pitchFamily="34" charset="0"/>
                <a:cs typeface="Tahoma" panose="020B0604030504040204" pitchFamily="34" charset="0"/>
              </a:rPr>
              <a:t>критериев оценки эффективности наставников и системы наставничества в </a:t>
            </a:r>
            <a:r>
              <a:rPr lang="ru-RU" sz="2000" dirty="0" smtClean="0">
                <a:latin typeface="Tahoma" panose="020B0604030504040204" pitchFamily="34" charset="0"/>
                <a:ea typeface="Tahoma" panose="020B0604030504040204" pitchFamily="34" charset="0"/>
                <a:cs typeface="Tahoma" panose="020B0604030504040204" pitchFamily="34" charset="0"/>
              </a:rPr>
              <a:t>целом</a:t>
            </a:r>
          </a:p>
          <a:p>
            <a:pPr marL="457200" indent="-457200" algn="just">
              <a:lnSpc>
                <a:spcPct val="120000"/>
              </a:lnSpc>
              <a:spcBef>
                <a:spcPts val="0"/>
              </a:spcBef>
              <a:buAutoNum type="arabicPeriod"/>
            </a:pPr>
            <a:r>
              <a:rPr lang="ru-RU" sz="2000" dirty="0" smtClean="0">
                <a:latin typeface="Tahoma" panose="020B0604030504040204" pitchFamily="34" charset="0"/>
                <a:ea typeface="Tahoma" panose="020B0604030504040204" pitchFamily="34" charset="0"/>
                <a:cs typeface="Tahoma" panose="020B0604030504040204" pitchFamily="34" charset="0"/>
              </a:rPr>
              <a:t>Контроль </a:t>
            </a:r>
            <a:r>
              <a:rPr lang="ru-RU" sz="2000" dirty="0">
                <a:latin typeface="Tahoma" panose="020B0604030504040204" pitchFamily="34" charset="0"/>
                <a:ea typeface="Tahoma" panose="020B0604030504040204" pitchFamily="34" charset="0"/>
                <a:cs typeface="Tahoma" panose="020B0604030504040204" pitchFamily="34" charset="0"/>
              </a:rPr>
              <a:t>и коррекция системы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Этапы построения </a:t>
            </a:r>
            <a:r>
              <a:rPr lang="ru-RU" sz="2400" b="1" dirty="0">
                <a:latin typeface="Tahoma" panose="020B0604030504040204" pitchFamily="34" charset="0"/>
                <a:ea typeface="Tahoma" panose="020B0604030504040204" pitchFamily="34" charset="0"/>
                <a:cs typeface="Tahoma" panose="020B0604030504040204" pitchFamily="34" charset="0"/>
              </a:rPr>
              <a:t>системы наставничества </a:t>
            </a:r>
            <a:endParaRPr lang="ru-RU" sz="2400" b="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653618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559294" y="1837677"/>
            <a:ext cx="10120543" cy="4181383"/>
          </a:xfrm>
        </p:spPr>
        <p:txBody>
          <a:bodyPr>
            <a:normAutofit/>
          </a:bodyPr>
          <a:lstStyle/>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Разработка </a:t>
            </a:r>
            <a:r>
              <a:rPr lang="ru-RU" sz="2000" dirty="0">
                <a:latin typeface="Tahoma" panose="020B0604030504040204" pitchFamily="34" charset="0"/>
                <a:ea typeface="Tahoma" panose="020B0604030504040204" pitchFamily="34" charset="0"/>
                <a:cs typeface="Tahoma" panose="020B0604030504040204" pitchFamily="34" charset="0"/>
              </a:rPr>
              <a:t>политики наставничества в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 ценности, цели </a:t>
            </a:r>
            <a:r>
              <a:rPr lang="ru-RU" sz="2000" dirty="0">
                <a:latin typeface="Tahoma" panose="020B0604030504040204" pitchFamily="34" charset="0"/>
                <a:ea typeface="Tahoma" panose="020B0604030504040204" pitchFamily="34" charset="0"/>
                <a:cs typeface="Tahoma" panose="020B0604030504040204" pitchFamily="34" charset="0"/>
              </a:rPr>
              <a:t>и </a:t>
            </a:r>
            <a:r>
              <a:rPr lang="ru-RU" sz="2000" dirty="0" smtClean="0">
                <a:latin typeface="Tahoma" panose="020B0604030504040204" pitchFamily="34" charset="0"/>
                <a:ea typeface="Tahoma" panose="020B0604030504040204" pitchFamily="34" charset="0"/>
                <a:cs typeface="Tahoma" panose="020B0604030504040204" pitchFamily="34" charset="0"/>
              </a:rPr>
              <a:t>задачи …</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Определение </a:t>
            </a:r>
            <a:r>
              <a:rPr lang="ru-RU" sz="2000" dirty="0">
                <a:latin typeface="Tahoma" panose="020B0604030504040204" pitchFamily="34" charset="0"/>
                <a:ea typeface="Tahoma" panose="020B0604030504040204" pitchFamily="34" charset="0"/>
                <a:cs typeface="Tahoma" panose="020B0604030504040204" pitchFamily="34" charset="0"/>
              </a:rPr>
              <a:t>целей и показателей </a:t>
            </a:r>
            <a:r>
              <a:rPr lang="ru-RU" sz="2000" dirty="0" smtClean="0">
                <a:latin typeface="Tahoma" panose="020B0604030504040204" pitchFamily="34" charset="0"/>
                <a:ea typeface="Tahoma" panose="020B0604030504040204" pitchFamily="34" charset="0"/>
                <a:cs typeface="Tahoma" panose="020B0604030504040204" pitchFamily="34" charset="0"/>
              </a:rPr>
              <a:t>эффективности</a:t>
            </a:r>
            <a:r>
              <a:rPr lang="ru-RU" sz="2000" dirty="0">
                <a:latin typeface="Tahoma" panose="020B0604030504040204" pitchFamily="34" charset="0"/>
                <a:ea typeface="Tahoma" panose="020B0604030504040204" pitchFamily="34" charset="0"/>
                <a:cs typeface="Tahoma" panose="020B0604030504040204" pitchFamily="34" charset="0"/>
              </a:rPr>
              <a:t>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наставничества</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Выделение областей </a:t>
            </a:r>
            <a:r>
              <a:rPr lang="ru-RU" sz="2000" dirty="0">
                <a:latin typeface="Tahoma" panose="020B0604030504040204" pitchFamily="34" charset="0"/>
                <a:ea typeface="Tahoma" panose="020B0604030504040204" pitchFamily="34" charset="0"/>
                <a:cs typeface="Tahoma" panose="020B0604030504040204" pitchFamily="34" charset="0"/>
              </a:rPr>
              <a:t>экспертных знаний для применения технологий </a:t>
            </a: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наставничества</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Позиционирование </a:t>
            </a:r>
            <a:r>
              <a:rPr lang="ru-RU" sz="2000" dirty="0">
                <a:latin typeface="Tahoma" panose="020B0604030504040204" pitchFamily="34" charset="0"/>
                <a:ea typeface="Tahoma" panose="020B0604030504040204" pitchFamily="34" charset="0"/>
                <a:cs typeface="Tahoma" panose="020B0604030504040204" pitchFamily="34" charset="0"/>
              </a:rPr>
              <a:t>задач наставничества и новых функций сотрудникам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Поддержка </a:t>
            </a:r>
            <a:r>
              <a:rPr lang="ru-RU" sz="2000" dirty="0">
                <a:latin typeface="Tahoma" panose="020B0604030504040204" pitchFamily="34" charset="0"/>
                <a:ea typeface="Tahoma" panose="020B0604030504040204" pitchFamily="34" charset="0"/>
                <a:cs typeface="Tahoma" panose="020B0604030504040204" pitchFamily="34" charset="0"/>
              </a:rPr>
              <a:t>в выстраивании отношений наставников и </a:t>
            </a:r>
            <a:r>
              <a:rPr lang="ru-RU" sz="2000" dirty="0" smtClean="0">
                <a:latin typeface="Tahoma" panose="020B0604030504040204" pitchFamily="34" charset="0"/>
                <a:ea typeface="Tahoma" panose="020B0604030504040204" pitchFamily="34" charset="0"/>
                <a:cs typeface="Tahoma" panose="020B0604030504040204" pitchFamily="34" charset="0"/>
              </a:rPr>
              <a:t>подопечных </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Разбор типовых ошибок </a:t>
            </a:r>
            <a:r>
              <a:rPr lang="ru-RU" sz="2000" dirty="0">
                <a:latin typeface="Tahoma" panose="020B0604030504040204" pitchFamily="34" charset="0"/>
                <a:ea typeface="Tahoma" panose="020B0604030504040204" pitchFamily="34" charset="0"/>
                <a:cs typeface="Tahoma" panose="020B0604030504040204" pitchFamily="34" charset="0"/>
              </a:rPr>
              <a:t>при внедрении системы наставничества в </a:t>
            </a:r>
            <a:r>
              <a:rPr lang="ru-RU" sz="2000" dirty="0" smtClean="0">
                <a:latin typeface="Tahoma" panose="020B0604030504040204" pitchFamily="34" charset="0"/>
                <a:ea typeface="Tahoma" panose="020B0604030504040204" pitchFamily="34" charset="0"/>
                <a:cs typeface="Tahoma" panose="020B0604030504040204" pitchFamily="34" charset="0"/>
              </a:rPr>
              <a:t>организации</a:t>
            </a:r>
          </a:p>
          <a:p>
            <a:pPr algn="just">
              <a:lnSpc>
                <a:spcPct val="120000"/>
              </a:lnSpc>
              <a:spcBef>
                <a:spcPts val="0"/>
              </a:spcBef>
            </a:pPr>
            <a:r>
              <a:rPr lang="ru-RU" sz="2000" dirty="0" smtClean="0">
                <a:latin typeface="Tahoma" panose="020B0604030504040204" pitchFamily="34" charset="0"/>
                <a:ea typeface="Tahoma" panose="020B0604030504040204" pitchFamily="34" charset="0"/>
                <a:cs typeface="Tahoma" panose="020B0604030504040204" pitchFamily="34" charset="0"/>
              </a:rPr>
              <a:t>Наставничество </a:t>
            </a:r>
            <a:r>
              <a:rPr lang="ru-RU" sz="2000" dirty="0">
                <a:latin typeface="Tahoma" panose="020B0604030504040204" pitchFamily="34" charset="0"/>
                <a:ea typeface="Tahoma" panose="020B0604030504040204" pitchFamily="34" charset="0"/>
                <a:cs typeface="Tahoma" panose="020B0604030504040204" pitchFamily="34" charset="0"/>
              </a:rPr>
              <a:t>и теория поколений: организация процесса сохранения и передачи знаний от опытных сотрудников к молодым </a:t>
            </a:r>
            <a:r>
              <a:rPr lang="ru-RU" sz="2000" dirty="0" smtClean="0">
                <a:latin typeface="Tahoma" panose="020B0604030504040204" pitchFamily="34" charset="0"/>
                <a:ea typeface="Tahoma" panose="020B0604030504040204" pitchFamily="34" charset="0"/>
                <a:cs typeface="Tahoma" panose="020B0604030504040204" pitchFamily="34" charset="0"/>
              </a:rPr>
              <a:t>специалистам (межпоколенческие связи, преемственность)</a:t>
            </a:r>
          </a:p>
        </p:txBody>
      </p:sp>
      <p:sp>
        <p:nvSpPr>
          <p:cNvPr id="5" name="Нижний колонтитул 4"/>
          <p:cNvSpPr txBox="1">
            <a:spLocks/>
          </p:cNvSpPr>
          <p:nvPr/>
        </p:nvSpPr>
        <p:spPr>
          <a:xfrm>
            <a:off x="2201662" y="228599"/>
            <a:ext cx="9990339" cy="104090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Внедрение системы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 в организации</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665454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ижний колонтитул 4"/>
          <p:cNvSpPr txBox="1">
            <a:spLocks/>
          </p:cNvSpPr>
          <p:nvPr/>
        </p:nvSpPr>
        <p:spPr>
          <a:xfrm>
            <a:off x="2201661" y="130944"/>
            <a:ext cx="9990339" cy="68580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Алгоритм внедрения системы наставничества</a:t>
            </a:r>
          </a:p>
        </p:txBody>
      </p:sp>
      <p:pic>
        <p:nvPicPr>
          <p:cNvPr id="3" name="Рисунок 2"/>
          <p:cNvPicPr>
            <a:picLocks noChangeAspect="1"/>
          </p:cNvPicPr>
          <p:nvPr/>
        </p:nvPicPr>
        <p:blipFill rotWithShape="1">
          <a:blip r:embed="rId2"/>
          <a:srcRect l="34770" t="17690" r="35009" b="11546"/>
          <a:stretch/>
        </p:blipFill>
        <p:spPr>
          <a:xfrm>
            <a:off x="1961965" y="816746"/>
            <a:ext cx="7936637" cy="5939162"/>
          </a:xfrm>
          <a:prstGeom prst="rect">
            <a:avLst/>
          </a:prstGeom>
        </p:spPr>
      </p:pic>
    </p:spTree>
    <p:extLst>
      <p:ext uri="{BB962C8B-B14F-4D97-AF65-F5344CB8AC3E}">
        <p14:creationId xmlns:p14="http://schemas.microsoft.com/office/powerpoint/2010/main" val="31707982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825623" y="1684336"/>
            <a:ext cx="9873045" cy="4504028"/>
          </a:xfrm>
        </p:spPr>
        <p:txBody>
          <a:bodyPr>
            <a:normAutofit fontScale="92500" lnSpcReduction="10000"/>
          </a:bodyPr>
          <a:lstStyle/>
          <a:p>
            <a:pPr algn="just">
              <a:lnSpc>
                <a:spcPct val="120000"/>
              </a:lnSpc>
              <a:spcBef>
                <a:spcPts val="0"/>
              </a:spcBef>
              <a:buFont typeface="Arial" panose="020B0604020202020204" pitchFamily="34" charset="0"/>
              <a:buChar char="•"/>
            </a:pPr>
            <a:r>
              <a:rPr lang="ru-RU" dirty="0" smtClean="0"/>
              <a:t>Собеседование</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Экскурсия</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Ознакомление с требованиями к служебной деятельности, правилами служебного распорядка</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Инструктаж</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Постановка практической задачи</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Консультации</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Совместное выполнение служебных заданий</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Совместная разработка и реализация проектов</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Контроль и оценка результатов</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Корректировка действий</a:t>
            </a: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Формы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5059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35006" y="1518081"/>
            <a:ext cx="10235953" cy="5051395"/>
          </a:xfrm>
        </p:spPr>
        <p:txBody>
          <a:bodyPr>
            <a:normAutofit fontScale="85000" lnSpcReduction="10000"/>
          </a:bodyPr>
          <a:lstStyle/>
          <a:p>
            <a:pPr marL="0" indent="0" algn="just">
              <a:lnSpc>
                <a:spcPct val="120000"/>
              </a:lnSpc>
              <a:spcBef>
                <a:spcPts val="0"/>
              </a:spcBef>
              <a:buNone/>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Локальные акты</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положение о </a:t>
            </a:r>
            <a:r>
              <a:rPr lang="ru-RU" dirty="0">
                <a:latin typeface="Tahoma" panose="020B0604030504040204" pitchFamily="34" charset="0"/>
                <a:ea typeface="Tahoma" panose="020B0604030504040204" pitchFamily="34" charset="0"/>
                <a:cs typeface="Tahoma" panose="020B0604030504040204" pitchFamily="34" charset="0"/>
              </a:rPr>
              <a:t>наставничестве;</a:t>
            </a:r>
          </a:p>
          <a:p>
            <a:pPr algn="just">
              <a:lnSpc>
                <a:spcPct val="120000"/>
              </a:lnSpc>
              <a:spcBef>
                <a:spcPts val="0"/>
              </a:spcBef>
              <a:buFont typeface="Arial" panose="020B0604020202020204" pitchFamily="34" charset="0"/>
              <a:buChar char="•"/>
            </a:pPr>
            <a:r>
              <a:rPr lang="ru-RU" dirty="0">
                <a:latin typeface="Tahoma" panose="020B0604030504040204" pitchFamily="34" charset="0"/>
                <a:ea typeface="Tahoma" panose="020B0604030504040204" pitchFamily="34" charset="0"/>
                <a:cs typeface="Tahoma" panose="020B0604030504040204" pitchFamily="34" charset="0"/>
              </a:rPr>
              <a:t>приказ о назначении наставников;</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положение </a:t>
            </a:r>
            <a:r>
              <a:rPr lang="ru-RU" dirty="0">
                <a:latin typeface="Tahoma" panose="020B0604030504040204" pitchFamily="34" charset="0"/>
                <a:ea typeface="Tahoma" panose="020B0604030504040204" pitchFamily="34" charset="0"/>
                <a:cs typeface="Tahoma" panose="020B0604030504040204" pitchFamily="34" charset="0"/>
              </a:rPr>
              <a:t>о стимулирующих надбавках, </a:t>
            </a:r>
            <a:r>
              <a:rPr lang="ru-RU" dirty="0" smtClean="0">
                <a:latin typeface="Tahoma" panose="020B0604030504040204" pitchFamily="34" charset="0"/>
                <a:ea typeface="Tahoma" panose="020B0604030504040204" pitchFamily="34" charset="0"/>
                <a:cs typeface="Tahoma" panose="020B0604030504040204" pitchFamily="34" charset="0"/>
              </a:rPr>
              <a:t>учитывающих поощрение </a:t>
            </a:r>
            <a:r>
              <a:rPr lang="ru-RU" dirty="0">
                <a:latin typeface="Tahoma" panose="020B0604030504040204" pitchFamily="34" charset="0"/>
                <a:ea typeface="Tahoma" panose="020B0604030504040204" pitchFamily="34" charset="0"/>
                <a:cs typeface="Tahoma" panose="020B0604030504040204" pitchFamily="34" charset="0"/>
              </a:rPr>
              <a:t>наставников;</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положение </a:t>
            </a:r>
            <a:r>
              <a:rPr lang="ru-RU" dirty="0">
                <a:latin typeface="Tahoma" panose="020B0604030504040204" pitchFamily="34" charset="0"/>
                <a:ea typeface="Tahoma" panose="020B0604030504040204" pitchFamily="34" charset="0"/>
                <a:cs typeface="Tahoma" panose="020B0604030504040204" pitchFamily="34" charset="0"/>
              </a:rPr>
              <a:t>о Школе молодого </a:t>
            </a:r>
            <a:r>
              <a:rPr lang="ru-RU" dirty="0" smtClean="0">
                <a:latin typeface="Tahoma" panose="020B0604030504040204" pitchFamily="34" charset="0"/>
                <a:ea typeface="Tahoma" panose="020B0604030504040204" pitchFamily="34" charset="0"/>
                <a:cs typeface="Tahoma" panose="020B0604030504040204" pitchFamily="34" charset="0"/>
              </a:rPr>
              <a:t>педагога, профессиональном объединении</a:t>
            </a:r>
            <a:endParaRPr lang="ru-RU"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Информационно-методическое </a:t>
            </a:r>
            <a:r>
              <a:rPr lang="ru-RU" b="1" dirty="0">
                <a:solidFill>
                  <a:srgbClr val="C00000"/>
                </a:solidFill>
                <a:latin typeface="Tahoma" panose="020B0604030504040204" pitchFamily="34" charset="0"/>
                <a:ea typeface="Tahoma" panose="020B0604030504040204" pitchFamily="34" charset="0"/>
                <a:cs typeface="Tahoma" panose="020B0604030504040204" pitchFamily="34" charset="0"/>
              </a:rPr>
              <a:t>сопровождение </a:t>
            </a: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наставничества</a:t>
            </a:r>
            <a:endParaRPr lang="ru-RU"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диагностический инструментарий;</a:t>
            </a: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индивидуальный </a:t>
            </a:r>
            <a:r>
              <a:rPr lang="ru-RU" dirty="0">
                <a:latin typeface="Tahoma" panose="020B0604030504040204" pitchFamily="34" charset="0"/>
                <a:ea typeface="Tahoma" panose="020B0604030504040204" pitchFamily="34" charset="0"/>
                <a:cs typeface="Tahoma" panose="020B0604030504040204" pitchFamily="34" charset="0"/>
              </a:rPr>
              <a:t>план работы наставника с </a:t>
            </a:r>
            <a:r>
              <a:rPr lang="ru-RU" dirty="0" smtClean="0">
                <a:latin typeface="Tahoma" panose="020B0604030504040204" pitchFamily="34" charset="0"/>
                <a:ea typeface="Tahoma" panose="020B0604030504040204" pitchFamily="34" charset="0"/>
                <a:cs typeface="Tahoma" panose="020B0604030504040204" pitchFamily="34" charset="0"/>
              </a:rPr>
              <a:t>молодым специалистом;</a:t>
            </a: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заключение </a:t>
            </a:r>
            <a:r>
              <a:rPr lang="ru-RU" dirty="0">
                <a:latin typeface="Tahoma" panose="020B0604030504040204" pitchFamily="34" charset="0"/>
                <a:ea typeface="Tahoma" panose="020B0604030504040204" pitchFamily="34" charset="0"/>
                <a:cs typeface="Tahoma" panose="020B0604030504040204" pitchFamily="34" charset="0"/>
              </a:rPr>
              <a:t>по итогам адаптации к </a:t>
            </a:r>
            <a:r>
              <a:rPr lang="ru-RU" dirty="0" smtClean="0">
                <a:latin typeface="Tahoma" panose="020B0604030504040204" pitchFamily="34" charset="0"/>
                <a:ea typeface="Tahoma" panose="020B0604030504040204" pitchFamily="34" charset="0"/>
                <a:cs typeface="Tahoma" panose="020B0604030504040204" pitchFamily="34" charset="0"/>
              </a:rPr>
              <a:t>профессиональной деятельности </a:t>
            </a:r>
            <a:r>
              <a:rPr lang="ru-RU" dirty="0">
                <a:latin typeface="Tahoma" panose="020B0604030504040204" pitchFamily="34" charset="0"/>
                <a:ea typeface="Tahoma" panose="020B0604030504040204" pitchFamily="34" charset="0"/>
                <a:cs typeface="Tahoma" panose="020B0604030504040204" pitchFamily="34" charset="0"/>
              </a:rPr>
              <a:t>молодого </a:t>
            </a:r>
            <a:r>
              <a:rPr lang="ru-RU" dirty="0" smtClean="0">
                <a:latin typeface="Tahoma" panose="020B0604030504040204" pitchFamily="34" charset="0"/>
                <a:ea typeface="Tahoma" panose="020B0604030504040204" pitchFamily="34" charset="0"/>
                <a:cs typeface="Tahoma" panose="020B0604030504040204" pitchFamily="34" charset="0"/>
              </a:rPr>
              <a:t>специалиста;</a:t>
            </a: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индивидуальная карта\план\программа профессионального развития молодого специалиста;</a:t>
            </a: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информационно-аналитическая </a:t>
            </a:r>
            <a:r>
              <a:rPr lang="ru-RU" dirty="0">
                <a:latin typeface="Tahoma" panose="020B0604030504040204" pitchFamily="34" charset="0"/>
                <a:ea typeface="Tahoma" panose="020B0604030504040204" pitchFamily="34" charset="0"/>
                <a:cs typeface="Tahoma" panose="020B0604030504040204" pitchFamily="34" charset="0"/>
              </a:rPr>
              <a:t>справка о </a:t>
            </a:r>
            <a:r>
              <a:rPr lang="ru-RU" dirty="0" smtClean="0">
                <a:latin typeface="Tahoma" panose="020B0604030504040204" pitchFamily="34" charset="0"/>
                <a:ea typeface="Tahoma" panose="020B0604030504040204" pitchFamily="34" charset="0"/>
                <a:cs typeface="Tahoma" panose="020B0604030504040204" pitchFamily="34" charset="0"/>
              </a:rPr>
              <a:t>наставничестве …</a:t>
            </a: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Локальные акты, регламентирующие наставничество</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162151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35006" y="1518081"/>
            <a:ext cx="10235953" cy="5051395"/>
          </a:xfrm>
        </p:spPr>
        <p:txBody>
          <a:bodyPr>
            <a:normAutofit fontScale="70000" lnSpcReduction="20000"/>
          </a:bodyPr>
          <a:lstStyle/>
          <a:p>
            <a:pPr algn="just">
              <a:lnSpc>
                <a:spcPct val="120000"/>
              </a:lnSpc>
              <a:spcBef>
                <a:spcPts val="0"/>
              </a:spcBef>
              <a:spcAft>
                <a:spcPts val="600"/>
              </a:spcAft>
              <a:buFont typeface="Arial" panose="020B0604020202020204" pitchFamily="34" charset="0"/>
              <a:buChar char="•"/>
            </a:pPr>
            <a:r>
              <a:rPr lang="ru-RU" sz="2900" dirty="0" smtClean="0">
                <a:latin typeface="Tahoma" panose="020B0604030504040204" pitchFamily="34" charset="0"/>
                <a:ea typeface="Tahoma" panose="020B0604030504040204" pitchFamily="34" charset="0"/>
                <a:cs typeface="Tahoma" panose="020B0604030504040204" pitchFamily="34" charset="0"/>
              </a:rPr>
              <a:t>Высокий </a:t>
            </a:r>
            <a:r>
              <a:rPr lang="ru-RU" sz="2900" dirty="0">
                <a:latin typeface="Tahoma" panose="020B0604030504040204" pitchFamily="34" charset="0"/>
                <a:ea typeface="Tahoma" panose="020B0604030504040204" pitchFamily="34" charset="0"/>
                <a:cs typeface="Tahoma" panose="020B0604030504040204" pitchFamily="34" charset="0"/>
              </a:rPr>
              <a:t>уровень включенности молодых (новых) специалистов в </a:t>
            </a:r>
            <a:r>
              <a:rPr lang="ru-RU" sz="2900" dirty="0" smtClean="0">
                <a:latin typeface="Tahoma" panose="020B0604030504040204" pitchFamily="34" charset="0"/>
                <a:ea typeface="Tahoma" panose="020B0604030504040204" pitchFamily="34" charset="0"/>
                <a:cs typeface="Tahoma" panose="020B0604030504040204" pitchFamily="34" charset="0"/>
              </a:rPr>
              <a:t>профессиональную деятельность, жизнь организации</a:t>
            </a:r>
          </a:p>
          <a:p>
            <a:pPr algn="just">
              <a:lnSpc>
                <a:spcPct val="120000"/>
              </a:lnSpc>
              <a:spcBef>
                <a:spcPts val="0"/>
              </a:spcBef>
              <a:spcAft>
                <a:spcPts val="600"/>
              </a:spcAft>
              <a:buFont typeface="Arial" panose="020B0604020202020204" pitchFamily="34" charset="0"/>
              <a:buChar char="•"/>
            </a:pPr>
            <a:r>
              <a:rPr lang="ru-RU" sz="2900" dirty="0">
                <a:latin typeface="Tahoma" panose="020B0604030504040204" pitchFamily="34" charset="0"/>
                <a:ea typeface="Tahoma" panose="020B0604030504040204" pitchFamily="34" charset="0"/>
                <a:cs typeface="Tahoma" panose="020B0604030504040204" pitchFamily="34" charset="0"/>
              </a:rPr>
              <a:t>Развитие личности </a:t>
            </a:r>
            <a:r>
              <a:rPr lang="ru-RU" sz="2900" dirty="0" smtClean="0">
                <a:latin typeface="Tahoma" panose="020B0604030504040204" pitchFamily="34" charset="0"/>
                <a:ea typeface="Tahoma" panose="020B0604030504040204" pitchFamily="34" charset="0"/>
                <a:cs typeface="Tahoma" panose="020B0604030504040204" pitchFamily="34" charset="0"/>
              </a:rPr>
              <a:t>наставляемого, рост уверенности </a:t>
            </a:r>
            <a:r>
              <a:rPr lang="ru-RU" sz="2900" dirty="0">
                <a:latin typeface="Tahoma" panose="020B0604030504040204" pitchFamily="34" charset="0"/>
                <a:ea typeface="Tahoma" panose="020B0604030504040204" pitchFamily="34" charset="0"/>
                <a:cs typeface="Tahoma" panose="020B0604030504040204" pitchFamily="34" charset="0"/>
              </a:rPr>
              <a:t>в </a:t>
            </a:r>
            <a:r>
              <a:rPr lang="ru-RU" sz="2900" dirty="0" smtClean="0">
                <a:latin typeface="Tahoma" panose="020B0604030504040204" pitchFamily="34" charset="0"/>
                <a:ea typeface="Tahoma" panose="020B0604030504040204" pitchFamily="34" charset="0"/>
                <a:cs typeface="Tahoma" panose="020B0604030504040204" pitchFamily="34" charset="0"/>
              </a:rPr>
              <a:t>собственных </a:t>
            </a:r>
            <a:r>
              <a:rPr lang="ru-RU" sz="2900" dirty="0">
                <a:latin typeface="Tahoma" panose="020B0604030504040204" pitchFamily="34" charset="0"/>
                <a:ea typeface="Tahoma" panose="020B0604030504040204" pitchFamily="34" charset="0"/>
                <a:cs typeface="Tahoma" panose="020B0604030504040204" pitchFamily="34" charset="0"/>
              </a:rPr>
              <a:t>силах и развитие </a:t>
            </a:r>
            <a:r>
              <a:rPr lang="ru-RU" sz="2900" dirty="0" smtClean="0">
                <a:latin typeface="Tahoma" panose="020B0604030504040204" pitchFamily="34" charset="0"/>
                <a:ea typeface="Tahoma" panose="020B0604030504040204" pitchFamily="34" charset="0"/>
                <a:cs typeface="Tahoma" panose="020B0604030504040204" pitchFamily="34" charset="0"/>
              </a:rPr>
              <a:t>творческого потенциала</a:t>
            </a:r>
          </a:p>
          <a:p>
            <a:pPr algn="just">
              <a:lnSpc>
                <a:spcPct val="120000"/>
              </a:lnSpc>
              <a:spcBef>
                <a:spcPts val="0"/>
              </a:spcBef>
              <a:spcAft>
                <a:spcPts val="600"/>
              </a:spcAft>
              <a:buFont typeface="Arial" panose="020B0604020202020204" pitchFamily="34" charset="0"/>
              <a:buChar char="•"/>
            </a:pPr>
            <a:r>
              <a:rPr lang="ru-RU" sz="2900" dirty="0">
                <a:latin typeface="Tahoma" panose="020B0604030504040204" pitchFamily="34" charset="0"/>
                <a:ea typeface="Tahoma" panose="020B0604030504040204" pitchFamily="34" charset="0"/>
                <a:cs typeface="Tahoma" panose="020B0604030504040204" pitchFamily="34" charset="0"/>
              </a:rPr>
              <a:t>Эффективное выполнение подопечным своих профессиональных обязанностей</a:t>
            </a:r>
          </a:p>
          <a:p>
            <a:pPr algn="just">
              <a:lnSpc>
                <a:spcPct val="120000"/>
              </a:lnSpc>
              <a:spcBef>
                <a:spcPts val="0"/>
              </a:spcBef>
              <a:spcAft>
                <a:spcPts val="600"/>
              </a:spcAft>
              <a:buFont typeface="Arial" panose="020B0604020202020204" pitchFamily="34" charset="0"/>
              <a:buChar char="•"/>
            </a:pPr>
            <a:r>
              <a:rPr lang="ru-RU" sz="2900" dirty="0" smtClean="0">
                <a:latin typeface="Tahoma" panose="020B0604030504040204" pitchFamily="34" charset="0"/>
                <a:ea typeface="Tahoma" panose="020B0604030504040204" pitchFamily="34" charset="0"/>
                <a:cs typeface="Tahoma" panose="020B0604030504040204" pitchFamily="34" charset="0"/>
              </a:rPr>
              <a:t>Положительное </a:t>
            </a:r>
            <a:r>
              <a:rPr lang="ru-RU" sz="2900" dirty="0">
                <a:latin typeface="Tahoma" panose="020B0604030504040204" pitchFamily="34" charset="0"/>
                <a:ea typeface="Tahoma" panose="020B0604030504040204" pitchFamily="34" charset="0"/>
                <a:cs typeface="Tahoma" panose="020B0604030504040204" pitchFamily="34" charset="0"/>
              </a:rPr>
              <a:t>влияние на </a:t>
            </a:r>
            <a:r>
              <a:rPr lang="ru-RU" sz="2900" dirty="0" smtClean="0">
                <a:latin typeface="Tahoma" panose="020B0604030504040204" pitchFamily="34" charset="0"/>
                <a:ea typeface="Tahoma" panose="020B0604030504040204" pitchFamily="34" charset="0"/>
                <a:cs typeface="Tahoma" panose="020B0604030504040204" pitchFamily="34" charset="0"/>
              </a:rPr>
              <a:t>психологический климат в коллективе, сокращение </a:t>
            </a:r>
            <a:r>
              <a:rPr lang="ru-RU" sz="2900" dirty="0">
                <a:latin typeface="Tahoma" panose="020B0604030504040204" pitchFamily="34" charset="0"/>
                <a:ea typeface="Tahoma" panose="020B0604030504040204" pitchFamily="34" charset="0"/>
                <a:cs typeface="Tahoma" panose="020B0604030504040204" pitchFamily="34" charset="0"/>
              </a:rPr>
              <a:t>числа конфликтов </a:t>
            </a:r>
          </a:p>
          <a:p>
            <a:pPr algn="just">
              <a:lnSpc>
                <a:spcPct val="120000"/>
              </a:lnSpc>
              <a:spcBef>
                <a:spcPts val="0"/>
              </a:spcBef>
              <a:spcAft>
                <a:spcPts val="600"/>
              </a:spcAft>
              <a:buFont typeface="Arial" panose="020B0604020202020204" pitchFamily="34" charset="0"/>
              <a:buChar char="•"/>
            </a:pPr>
            <a:r>
              <a:rPr lang="ru-RU" sz="2900" dirty="0">
                <a:latin typeface="Tahoma" panose="020B0604030504040204" pitchFamily="34" charset="0"/>
                <a:ea typeface="Tahoma" panose="020B0604030504040204" pitchFamily="34" charset="0"/>
                <a:cs typeface="Tahoma" panose="020B0604030504040204" pitchFamily="34" charset="0"/>
              </a:rPr>
              <a:t>Успешность адаптации нового </a:t>
            </a:r>
            <a:r>
              <a:rPr lang="ru-RU" sz="2900" dirty="0" smtClean="0">
                <a:latin typeface="Tahoma" panose="020B0604030504040204" pitchFamily="34" charset="0"/>
                <a:ea typeface="Tahoma" panose="020B0604030504040204" pitchFamily="34" charset="0"/>
                <a:cs typeface="Tahoma" panose="020B0604030504040204" pitchFamily="34" charset="0"/>
              </a:rPr>
              <a:t>сотрудника, комфортное становление </a:t>
            </a:r>
            <a:r>
              <a:rPr lang="ru-RU" sz="2900" dirty="0">
                <a:latin typeface="Tahoma" panose="020B0604030504040204" pitchFamily="34" charset="0"/>
                <a:ea typeface="Tahoma" panose="020B0604030504040204" pitchFamily="34" charset="0"/>
                <a:cs typeface="Tahoma" panose="020B0604030504040204" pitchFamily="34" charset="0"/>
              </a:rPr>
              <a:t>и </a:t>
            </a:r>
            <a:r>
              <a:rPr lang="ru-RU" sz="2900" dirty="0" smtClean="0">
                <a:latin typeface="Tahoma" panose="020B0604030504040204" pitchFamily="34" charset="0"/>
                <a:ea typeface="Tahoma" panose="020B0604030504040204" pitchFamily="34" charset="0"/>
                <a:cs typeface="Tahoma" panose="020B0604030504040204" pitchFamily="34" charset="0"/>
              </a:rPr>
              <a:t>развитие Повышение </a:t>
            </a:r>
            <a:r>
              <a:rPr lang="ru-RU" sz="2900" dirty="0">
                <a:latin typeface="Tahoma" panose="020B0604030504040204" pitchFamily="34" charset="0"/>
                <a:ea typeface="Tahoma" panose="020B0604030504040204" pitchFamily="34" charset="0"/>
                <a:cs typeface="Tahoma" panose="020B0604030504040204" pitchFamily="34" charset="0"/>
              </a:rPr>
              <a:t>уровня удовлетворенности </a:t>
            </a:r>
            <a:r>
              <a:rPr lang="ru-RU" sz="2900" dirty="0" smtClean="0">
                <a:latin typeface="Tahoma" panose="020B0604030504040204" pitchFamily="34" charset="0"/>
                <a:ea typeface="Tahoma" panose="020B0604030504040204" pitchFamily="34" charset="0"/>
                <a:cs typeface="Tahoma" panose="020B0604030504040204" pitchFamily="34" charset="0"/>
              </a:rPr>
              <a:t>работой </a:t>
            </a:r>
            <a:r>
              <a:rPr lang="ru-RU" sz="2900" dirty="0">
                <a:latin typeface="Tahoma" panose="020B0604030504040204" pitchFamily="34" charset="0"/>
                <a:ea typeface="Tahoma" panose="020B0604030504040204" pitchFamily="34" charset="0"/>
                <a:cs typeface="Tahoma" panose="020B0604030504040204" pitchFamily="34" charset="0"/>
              </a:rPr>
              <a:t>и улучшение </a:t>
            </a:r>
            <a:r>
              <a:rPr lang="ru-RU" sz="2900" dirty="0" smtClean="0">
                <a:latin typeface="Tahoma" panose="020B0604030504040204" pitchFamily="34" charset="0"/>
                <a:ea typeface="Tahoma" panose="020B0604030504040204" pitchFamily="34" charset="0"/>
                <a:cs typeface="Tahoma" panose="020B0604030504040204" pitchFamily="34" charset="0"/>
              </a:rPr>
              <a:t>психоэмоционального состояния</a:t>
            </a:r>
            <a:endParaRPr lang="ru-RU" sz="2900"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spcAft>
                <a:spcPts val="600"/>
              </a:spcAft>
              <a:buFont typeface="Arial" panose="020B0604020202020204" pitchFamily="34" charset="0"/>
              <a:buChar char="•"/>
            </a:pPr>
            <a:r>
              <a:rPr lang="ru-RU" sz="2900" dirty="0" smtClean="0">
                <a:latin typeface="Tahoma" panose="020B0604030504040204" pitchFamily="34" charset="0"/>
                <a:ea typeface="Tahoma" panose="020B0604030504040204" pitchFamily="34" charset="0"/>
                <a:cs typeface="Tahoma" panose="020B0604030504040204" pitchFamily="34" charset="0"/>
              </a:rPr>
              <a:t>Формирование </a:t>
            </a:r>
            <a:r>
              <a:rPr lang="ru-RU" sz="2900" dirty="0">
                <a:latin typeface="Tahoma" panose="020B0604030504040204" pitchFamily="34" charset="0"/>
                <a:ea typeface="Tahoma" panose="020B0604030504040204" pitchFamily="34" charset="0"/>
                <a:cs typeface="Tahoma" panose="020B0604030504040204" pitchFamily="34" charset="0"/>
              </a:rPr>
              <a:t>плодотворной среды для раскрытия потенциала каждого</a:t>
            </a:r>
          </a:p>
          <a:p>
            <a:pPr algn="just">
              <a:lnSpc>
                <a:spcPct val="120000"/>
              </a:lnSpc>
              <a:spcBef>
                <a:spcPts val="0"/>
              </a:spcBef>
              <a:spcAft>
                <a:spcPts val="600"/>
              </a:spcAft>
              <a:buFont typeface="Arial" panose="020B0604020202020204" pitchFamily="34" charset="0"/>
              <a:buChar char="•"/>
            </a:pPr>
            <a:r>
              <a:rPr lang="ru-RU" sz="2900" dirty="0" smtClean="0">
                <a:latin typeface="Tahoma" panose="020B0604030504040204" pitchFamily="34" charset="0"/>
                <a:ea typeface="Tahoma" panose="020B0604030504040204" pitchFamily="34" charset="0"/>
                <a:cs typeface="Tahoma" panose="020B0604030504040204" pitchFamily="34" charset="0"/>
              </a:rPr>
              <a:t>Общий рост продуктивности деятельности</a:t>
            </a:r>
          </a:p>
          <a:p>
            <a:pPr algn="just">
              <a:lnSpc>
                <a:spcPct val="120000"/>
              </a:lnSpc>
              <a:spcBef>
                <a:spcPts val="0"/>
              </a:spcBef>
              <a:spcAft>
                <a:spcPts val="600"/>
              </a:spcAft>
              <a:buFont typeface="Arial" panose="020B0604020202020204" pitchFamily="34" charset="0"/>
              <a:buChar char="•"/>
            </a:pPr>
            <a:r>
              <a:rPr lang="ru-RU" sz="2900" dirty="0" smtClean="0">
                <a:latin typeface="Tahoma" panose="020B0604030504040204" pitchFamily="34" charset="0"/>
                <a:ea typeface="Tahoma" panose="020B0604030504040204" pitchFamily="34" charset="0"/>
                <a:cs typeface="Tahoma" panose="020B0604030504040204" pitchFamily="34" charset="0"/>
              </a:rPr>
              <a:t>Увеличение </a:t>
            </a:r>
            <a:r>
              <a:rPr lang="ru-RU" sz="2900" dirty="0">
                <a:latin typeface="Tahoma" panose="020B0604030504040204" pitchFamily="34" charset="0"/>
                <a:ea typeface="Tahoma" panose="020B0604030504040204" pitchFamily="34" charset="0"/>
                <a:cs typeface="Tahoma" panose="020B0604030504040204" pitchFamily="34" charset="0"/>
              </a:rPr>
              <a:t>числа специалистов, желающих продолжать свою работу в организации</a:t>
            </a:r>
          </a:p>
          <a:p>
            <a:pPr algn="just">
              <a:lnSpc>
                <a:spcPct val="120000"/>
              </a:lnSpc>
              <a:spcBef>
                <a:spcPts val="0"/>
              </a:spcBef>
              <a:spcAft>
                <a:spcPts val="600"/>
              </a:spcAft>
              <a:buFont typeface="Arial" panose="020B0604020202020204" pitchFamily="34" charset="0"/>
              <a:buChar char="•"/>
            </a:pPr>
            <a:endParaRPr lang="ru-RU" sz="2900"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spcAft>
                <a:spcPts val="600"/>
              </a:spcAft>
              <a:buFont typeface="Arial" panose="020B0604020202020204" pitchFamily="34" charset="0"/>
              <a:buChar char="•"/>
            </a:pPr>
            <a:endParaRPr lang="ru-RU"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Ожидаемые эффекты</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047243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35006" y="1518081"/>
            <a:ext cx="10235953" cy="5051395"/>
          </a:xfrm>
        </p:spPr>
        <p:txBody>
          <a:bodyPr>
            <a:normAutofit fontScale="92500"/>
          </a:bodyPr>
          <a:lstStyle/>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Улучшение </a:t>
            </a:r>
            <a:r>
              <a:rPr lang="ru-RU" dirty="0">
                <a:latin typeface="Tahoma" panose="020B0604030504040204" pitchFamily="34" charset="0"/>
                <a:ea typeface="Tahoma" panose="020B0604030504040204" pitchFamily="34" charset="0"/>
                <a:cs typeface="Tahoma" panose="020B0604030504040204" pitchFamily="34" charset="0"/>
              </a:rPr>
              <a:t>и позитивная динамика </a:t>
            </a:r>
            <a:r>
              <a:rPr lang="ru-RU" dirty="0" smtClean="0">
                <a:latin typeface="Tahoma" panose="020B0604030504040204" pitchFamily="34" charset="0"/>
                <a:ea typeface="Tahoma" panose="020B0604030504040204" pitchFamily="34" charset="0"/>
                <a:cs typeface="Tahoma" panose="020B0604030504040204" pitchFamily="34" charset="0"/>
              </a:rPr>
              <a:t>результатов деятельности, </a:t>
            </a:r>
            <a:r>
              <a:rPr lang="ru-RU" dirty="0">
                <a:latin typeface="Tahoma" panose="020B0604030504040204" pitchFamily="34" charset="0"/>
                <a:ea typeface="Tahoma" panose="020B0604030504040204" pitchFamily="34" charset="0"/>
                <a:cs typeface="Tahoma" panose="020B0604030504040204" pitchFamily="34" charset="0"/>
              </a:rPr>
              <a:t>изменение ценностных </a:t>
            </a:r>
            <a:r>
              <a:rPr lang="ru-RU" dirty="0" smtClean="0">
                <a:latin typeface="Tahoma" panose="020B0604030504040204" pitchFamily="34" charset="0"/>
                <a:ea typeface="Tahoma" panose="020B0604030504040204" pitchFamily="34" charset="0"/>
                <a:cs typeface="Tahoma" panose="020B0604030504040204" pitchFamily="34" charset="0"/>
              </a:rPr>
              <a:t>ориентаций </a:t>
            </a:r>
            <a:r>
              <a:rPr lang="ru-RU" dirty="0">
                <a:latin typeface="Tahoma" panose="020B0604030504040204" pitchFamily="34" charset="0"/>
                <a:ea typeface="Tahoma" panose="020B0604030504040204" pitchFamily="34" charset="0"/>
                <a:cs typeface="Tahoma" panose="020B0604030504040204" pitchFamily="34" charset="0"/>
              </a:rPr>
              <a:t>участников в сторону </a:t>
            </a:r>
            <a:r>
              <a:rPr lang="ru-RU" dirty="0" smtClean="0">
                <a:latin typeface="Tahoma" panose="020B0604030504040204" pitchFamily="34" charset="0"/>
                <a:ea typeface="Tahoma" panose="020B0604030504040204" pitchFamily="34" charset="0"/>
                <a:cs typeface="Tahoma" panose="020B0604030504040204" pitchFamily="34" charset="0"/>
              </a:rPr>
              <a:t>социально-значимых</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Нормализация </a:t>
            </a:r>
            <a:r>
              <a:rPr lang="ru-RU" dirty="0">
                <a:latin typeface="Tahoma" panose="020B0604030504040204" pitchFamily="34" charset="0"/>
                <a:ea typeface="Tahoma" panose="020B0604030504040204" pitchFamily="34" charset="0"/>
                <a:cs typeface="Tahoma" panose="020B0604030504040204" pitchFamily="34" charset="0"/>
              </a:rPr>
              <a:t>уровня тревожности; оптимизация процессов общения, снижение уровня </a:t>
            </a:r>
            <a:r>
              <a:rPr lang="ru-RU" dirty="0" smtClean="0">
                <a:latin typeface="Tahoma" panose="020B0604030504040204" pitchFamily="34" charset="0"/>
                <a:ea typeface="Tahoma" panose="020B0604030504040204" pitchFamily="34" charset="0"/>
                <a:cs typeface="Tahoma" panose="020B0604030504040204" pitchFamily="34" charset="0"/>
              </a:rPr>
              <a:t>агрессивности</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Повышение </a:t>
            </a:r>
            <a:r>
              <a:rPr lang="ru-RU" dirty="0">
                <a:latin typeface="Tahoma" panose="020B0604030504040204" pitchFamily="34" charset="0"/>
                <a:ea typeface="Tahoma" panose="020B0604030504040204" pitchFamily="34" charset="0"/>
                <a:cs typeface="Tahoma" panose="020B0604030504040204" pitchFamily="34" charset="0"/>
              </a:rPr>
              <a:t>уровня самооценки </a:t>
            </a:r>
            <a:r>
              <a:rPr lang="ru-RU" dirty="0" smtClean="0">
                <a:latin typeface="Tahoma" panose="020B0604030504040204" pitchFamily="34" charset="0"/>
                <a:ea typeface="Tahoma" panose="020B0604030504040204" pitchFamily="34" charset="0"/>
                <a:cs typeface="Tahoma" panose="020B0604030504040204" pitchFamily="34" charset="0"/>
              </a:rPr>
              <a:t>наставляемого</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Преобладание позитивного </a:t>
            </a:r>
            <a:r>
              <a:rPr lang="ru-RU" dirty="0">
                <a:latin typeface="Tahoma" panose="020B0604030504040204" pitchFamily="34" charset="0"/>
                <a:ea typeface="Tahoma" panose="020B0604030504040204" pitchFamily="34" charset="0"/>
                <a:cs typeface="Tahoma" panose="020B0604030504040204" pitchFamily="34" charset="0"/>
              </a:rPr>
              <a:t>отношения к </a:t>
            </a:r>
            <a:r>
              <a:rPr lang="ru-RU" dirty="0" smtClean="0">
                <a:latin typeface="Tahoma" panose="020B0604030504040204" pitchFamily="34" charset="0"/>
                <a:ea typeface="Tahoma" panose="020B0604030504040204" pitchFamily="34" charset="0"/>
                <a:cs typeface="Tahoma" panose="020B0604030504040204" pitchFamily="34" charset="0"/>
              </a:rPr>
              <a:t>работе</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Активность </a:t>
            </a:r>
            <a:r>
              <a:rPr lang="ru-RU" dirty="0">
                <a:latin typeface="Tahoma" panose="020B0604030504040204" pitchFamily="34" charset="0"/>
                <a:ea typeface="Tahoma" panose="020B0604030504040204" pitchFamily="34" charset="0"/>
                <a:cs typeface="Tahoma" panose="020B0604030504040204" pitchFamily="34" charset="0"/>
              </a:rPr>
              <a:t>и заинтересованность наставляемых в участии в мероприятиях, связанных с </a:t>
            </a:r>
            <a:r>
              <a:rPr lang="ru-RU" dirty="0" smtClean="0">
                <a:latin typeface="Tahoma" panose="020B0604030504040204" pitchFamily="34" charset="0"/>
                <a:ea typeface="Tahoma" panose="020B0604030504040204" pitchFamily="34" charset="0"/>
                <a:cs typeface="Tahoma" panose="020B0604030504040204" pitchFamily="34" charset="0"/>
              </a:rPr>
              <a:t>наставнической деятельностью</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Повышение </a:t>
            </a:r>
            <a:r>
              <a:rPr lang="ru-RU" dirty="0">
                <a:latin typeface="Tahoma" panose="020B0604030504040204" pitchFamily="34" charset="0"/>
                <a:ea typeface="Tahoma" panose="020B0604030504040204" pitchFamily="34" charset="0"/>
                <a:cs typeface="Tahoma" panose="020B0604030504040204" pitchFamily="34" charset="0"/>
              </a:rPr>
              <a:t>уровня осведомленности о </a:t>
            </a:r>
            <a:r>
              <a:rPr lang="ru-RU" dirty="0" smtClean="0">
                <a:latin typeface="Tahoma" panose="020B0604030504040204" pitchFamily="34" charset="0"/>
                <a:ea typeface="Tahoma" panose="020B0604030504040204" pitchFamily="34" charset="0"/>
                <a:cs typeface="Tahoma" panose="020B0604030504040204" pitchFamily="34" charset="0"/>
              </a:rPr>
              <a:t>возможных траекториях профессионального роста и развития</a:t>
            </a:r>
            <a:endParaRPr lang="ru-RU" dirty="0">
              <a:latin typeface="Tahoma" panose="020B0604030504040204" pitchFamily="34" charset="0"/>
              <a:ea typeface="Tahoma" panose="020B0604030504040204" pitchFamily="34" charset="0"/>
              <a:cs typeface="Tahoma" panose="020B0604030504040204" pitchFamily="34" charset="0"/>
            </a:endParaRPr>
          </a:p>
          <a:p>
            <a:pPr algn="just">
              <a:spcBef>
                <a:spcPts val="0"/>
              </a:spcBef>
              <a:spcAft>
                <a:spcPts val="600"/>
              </a:spcAft>
              <a:buFont typeface="Arial" panose="020B0604020202020204" pitchFamily="34" charset="0"/>
              <a:buChar char="•"/>
            </a:pPr>
            <a:r>
              <a:rPr lang="ru-RU" dirty="0" smtClean="0">
                <a:latin typeface="Tahoma" panose="020B0604030504040204" pitchFamily="34" charset="0"/>
                <a:ea typeface="Tahoma" panose="020B0604030504040204" pitchFamily="34" charset="0"/>
                <a:cs typeface="Tahoma" panose="020B0604030504040204" pitchFamily="34" charset="0"/>
              </a:rPr>
              <a:t>Степень </a:t>
            </a:r>
            <a:r>
              <a:rPr lang="ru-RU" dirty="0">
                <a:latin typeface="Tahoma" panose="020B0604030504040204" pitchFamily="34" charset="0"/>
                <a:ea typeface="Tahoma" panose="020B0604030504040204" pitchFamily="34" charset="0"/>
                <a:cs typeface="Tahoma" panose="020B0604030504040204" pitchFamily="34" charset="0"/>
              </a:rPr>
              <a:t>применения наставляемыми полученных от наставника знаний, умений и опыта </a:t>
            </a:r>
            <a:r>
              <a:rPr lang="ru-RU" dirty="0" smtClean="0">
                <a:latin typeface="Tahoma" panose="020B0604030504040204" pitchFamily="34" charset="0"/>
                <a:ea typeface="Tahoma" panose="020B0604030504040204" pitchFamily="34" charset="0"/>
                <a:cs typeface="Tahoma" panose="020B0604030504040204" pitchFamily="34" charset="0"/>
              </a:rPr>
              <a:t>в </a:t>
            </a:r>
            <a:r>
              <a:rPr lang="ru-RU" dirty="0">
                <a:latin typeface="Tahoma" panose="020B0604030504040204" pitchFamily="34" charset="0"/>
                <a:ea typeface="Tahoma" panose="020B0604030504040204" pitchFamily="34" charset="0"/>
                <a:cs typeface="Tahoma" panose="020B0604030504040204" pitchFamily="34" charset="0"/>
              </a:rPr>
              <a:t>повседневной жизни, активная гражданская </a:t>
            </a:r>
            <a:r>
              <a:rPr lang="ru-RU" dirty="0" smtClean="0">
                <a:latin typeface="Tahoma" panose="020B0604030504040204" pitchFamily="34" charset="0"/>
                <a:ea typeface="Tahoma" panose="020B0604030504040204" pitchFamily="34" charset="0"/>
                <a:cs typeface="Tahoma" panose="020B0604030504040204" pitchFamily="34" charset="0"/>
              </a:rPr>
              <a:t>позиция</a:t>
            </a:r>
            <a:endParaRPr lang="ru-RU"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dirty="0" smtClean="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buFontTx/>
              <a:buChar char="-"/>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Изменения </a:t>
            </a:r>
            <a:r>
              <a:rPr lang="ru-RU" sz="2400" b="1" dirty="0">
                <a:latin typeface="Tahoma" panose="020B0604030504040204" pitchFamily="34" charset="0"/>
                <a:ea typeface="Tahoma" panose="020B0604030504040204" pitchFamily="34" charset="0"/>
                <a:cs typeface="Tahoma" panose="020B0604030504040204" pitchFamily="34" charset="0"/>
              </a:rPr>
              <a:t>в личности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наставляемого </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05964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35006" y="1518081"/>
            <a:ext cx="10235953" cy="5051395"/>
          </a:xfrm>
        </p:spPr>
        <p:txBody>
          <a:bodyPr>
            <a:normAutofit fontScale="85000" lnSpcReduction="10000"/>
          </a:bodyPr>
          <a:lstStyle/>
          <a:p>
            <a:pPr algn="just">
              <a:lnSpc>
                <a:spcPct val="120000"/>
              </a:lnSpc>
              <a:spcBef>
                <a:spcPts val="0"/>
              </a:spcBef>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Организационные </a:t>
            </a:r>
            <a:r>
              <a:rPr lang="ru-RU" b="1" dirty="0">
                <a:solidFill>
                  <a:srgbClr val="C00000"/>
                </a:solidFill>
                <a:latin typeface="Tahoma" panose="020B0604030504040204" pitchFamily="34" charset="0"/>
                <a:ea typeface="Tahoma" panose="020B0604030504040204" pitchFamily="34" charset="0"/>
                <a:cs typeface="Tahoma" panose="020B0604030504040204" pitchFamily="34" charset="0"/>
              </a:rPr>
              <a:t>характеристики </a:t>
            </a:r>
            <a:r>
              <a:rPr lang="ru-RU" dirty="0">
                <a:latin typeface="Tahoma" panose="020B0604030504040204" pitchFamily="34" charset="0"/>
                <a:ea typeface="Tahoma" panose="020B0604030504040204" pitchFamily="34" charset="0"/>
                <a:cs typeface="Tahoma" panose="020B0604030504040204" pitchFamily="34" charset="0"/>
              </a:rPr>
              <a:t>– выполнение условий </a:t>
            </a:r>
            <a:r>
              <a:rPr lang="ru-RU" dirty="0" smtClean="0">
                <a:latin typeface="Tahoma" panose="020B0604030504040204" pitchFamily="34" charset="0"/>
                <a:ea typeface="Tahoma" panose="020B0604030504040204" pitchFamily="34" charset="0"/>
                <a:cs typeface="Tahoma" panose="020B0604030504040204" pitchFamily="34" charset="0"/>
              </a:rPr>
              <a:t>организации наставнической </a:t>
            </a:r>
            <a:r>
              <a:rPr lang="ru-RU" dirty="0">
                <a:latin typeface="Tahoma" panose="020B0604030504040204" pitchFamily="34" charset="0"/>
                <a:ea typeface="Tahoma" panose="020B0604030504040204" pitchFamily="34" charset="0"/>
                <a:cs typeface="Tahoma" panose="020B0604030504040204" pitchFamily="34" charset="0"/>
              </a:rPr>
              <a:t>деятельности (наличие концепции, программы, документов), развитие </a:t>
            </a:r>
            <a:r>
              <a:rPr lang="ru-RU" dirty="0" smtClean="0">
                <a:latin typeface="Tahoma" panose="020B0604030504040204" pitchFamily="34" charset="0"/>
                <a:ea typeface="Tahoma" panose="020B0604030504040204" pitchFamily="34" charset="0"/>
                <a:cs typeface="Tahoma" panose="020B0604030504040204" pitchFamily="34" charset="0"/>
              </a:rPr>
              <a:t>научной </a:t>
            </a:r>
            <a:r>
              <a:rPr lang="ru-RU" dirty="0">
                <a:latin typeface="Tahoma" panose="020B0604030504040204" pitchFamily="34" charset="0"/>
                <a:ea typeface="Tahoma" panose="020B0604030504040204" pitchFamily="34" charset="0"/>
                <a:cs typeface="Tahoma" panose="020B0604030504040204" pitchFamily="34" charset="0"/>
              </a:rPr>
              <a:t>и методической базы, обеспеченность кадрами, процедура мониторинга и оценки </a:t>
            </a:r>
            <a:r>
              <a:rPr lang="ru-RU" dirty="0" smtClean="0">
                <a:latin typeface="Tahoma" panose="020B0604030504040204" pitchFamily="34" charset="0"/>
                <a:ea typeface="Tahoma" panose="020B0604030504040204" pitchFamily="34" charset="0"/>
                <a:cs typeface="Tahoma" panose="020B0604030504040204" pitchFamily="34" charset="0"/>
              </a:rPr>
              <a:t>результатов;</a:t>
            </a:r>
          </a:p>
          <a:p>
            <a:pPr algn="just">
              <a:lnSpc>
                <a:spcPct val="120000"/>
              </a:lnSpc>
              <a:spcBef>
                <a:spcPts val="0"/>
              </a:spcBef>
            </a:pP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Психологические </a:t>
            </a:r>
            <a:r>
              <a:rPr lang="ru-RU" b="1" dirty="0">
                <a:solidFill>
                  <a:srgbClr val="C00000"/>
                </a:solidFill>
                <a:latin typeface="Tahoma" panose="020B0604030504040204" pitchFamily="34" charset="0"/>
                <a:ea typeface="Tahoma" panose="020B0604030504040204" pitchFamily="34" charset="0"/>
                <a:cs typeface="Tahoma" panose="020B0604030504040204" pitchFamily="34" charset="0"/>
              </a:rPr>
              <a:t>характеристики </a:t>
            </a:r>
            <a:r>
              <a:rPr lang="ru-RU" dirty="0">
                <a:latin typeface="Tahoma" panose="020B0604030504040204" pitchFamily="34" charset="0"/>
                <a:ea typeface="Tahoma" panose="020B0604030504040204" pitchFamily="34" charset="0"/>
                <a:cs typeface="Tahoma" panose="020B0604030504040204" pitchFamily="34" charset="0"/>
              </a:rPr>
              <a:t>– </a:t>
            </a:r>
            <a:r>
              <a:rPr lang="ru-RU" dirty="0" err="1">
                <a:latin typeface="Tahoma" panose="020B0604030504040204" pitchFamily="34" charset="0"/>
                <a:ea typeface="Tahoma" panose="020B0604030504040204" pitchFamily="34" charset="0"/>
                <a:cs typeface="Tahoma" panose="020B0604030504040204" pitchFamily="34" charset="0"/>
              </a:rPr>
              <a:t>мотивированность</a:t>
            </a:r>
            <a:r>
              <a:rPr lang="ru-RU" dirty="0">
                <a:latin typeface="Tahoma" panose="020B0604030504040204" pitchFamily="34" charset="0"/>
                <a:ea typeface="Tahoma" panose="020B0604030504040204" pitchFamily="34" charset="0"/>
                <a:cs typeface="Tahoma" panose="020B0604030504040204" pitchFamily="34" charset="0"/>
              </a:rPr>
              <a:t> наставников и наставляемых, </a:t>
            </a:r>
            <a:r>
              <a:rPr lang="ru-RU" dirty="0" smtClean="0">
                <a:latin typeface="Tahoma" panose="020B0604030504040204" pitchFamily="34" charset="0"/>
                <a:ea typeface="Tahoma" panose="020B0604030504040204" pitchFamily="34" charset="0"/>
                <a:cs typeface="Tahoma" panose="020B0604030504040204" pitchFamily="34" charset="0"/>
              </a:rPr>
              <a:t>их </a:t>
            </a:r>
            <a:r>
              <a:rPr lang="ru-RU" dirty="0">
                <a:latin typeface="Tahoma" panose="020B0604030504040204" pitchFamily="34" charset="0"/>
                <a:ea typeface="Tahoma" panose="020B0604030504040204" pitchFamily="34" charset="0"/>
                <a:cs typeface="Tahoma" panose="020B0604030504040204" pitchFamily="34" charset="0"/>
              </a:rPr>
              <a:t>включенность в наставнические отношения, удовлетворенность участников программой, </a:t>
            </a:r>
            <a:r>
              <a:rPr lang="ru-RU" dirty="0" smtClean="0">
                <a:latin typeface="Tahoma" panose="020B0604030504040204" pitchFamily="34" charset="0"/>
                <a:ea typeface="Tahoma" panose="020B0604030504040204" pitchFamily="34" charset="0"/>
                <a:cs typeface="Tahoma" panose="020B0604030504040204" pitchFamily="34" charset="0"/>
              </a:rPr>
              <a:t>умение </a:t>
            </a:r>
            <a:r>
              <a:rPr lang="ru-RU" dirty="0">
                <a:latin typeface="Tahoma" panose="020B0604030504040204" pitchFamily="34" charset="0"/>
                <a:ea typeface="Tahoma" panose="020B0604030504040204" pitchFamily="34" charset="0"/>
                <a:cs typeface="Tahoma" panose="020B0604030504040204" pitchFamily="34" charset="0"/>
              </a:rPr>
              <a:t>поддерживать отношения до их логического завершения и др</a:t>
            </a:r>
            <a:r>
              <a:rPr lang="ru-RU" dirty="0" smtClean="0">
                <a:latin typeface="Tahoma" panose="020B0604030504040204" pitchFamily="34" charset="0"/>
                <a:ea typeface="Tahoma" panose="020B0604030504040204" pitchFamily="34" charset="0"/>
                <a:cs typeface="Tahoma" panose="020B0604030504040204" pitchFamily="34" charset="0"/>
              </a:rPr>
              <a:t>.;</a:t>
            </a:r>
          </a:p>
          <a:p>
            <a:pPr algn="just">
              <a:lnSpc>
                <a:spcPct val="120000"/>
              </a:lnSpc>
              <a:spcBef>
                <a:spcPts val="0"/>
              </a:spcBef>
            </a:pPr>
            <a:endParaRPr lang="ru-RU" dirty="0">
              <a:latin typeface="Tahoma" panose="020B0604030504040204" pitchFamily="34" charset="0"/>
              <a:ea typeface="Tahoma" panose="020B0604030504040204" pitchFamily="34" charset="0"/>
              <a:cs typeface="Tahoma" panose="020B0604030504040204" pitchFamily="34" charset="0"/>
            </a:endParaRPr>
          </a:p>
          <a:p>
            <a:pPr algn="just">
              <a:lnSpc>
                <a:spcPct val="120000"/>
              </a:lnSpc>
              <a:spcBef>
                <a:spcPts val="0"/>
              </a:spcBef>
            </a:pPr>
            <a:r>
              <a:rPr lang="ru-RU"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Профессиональные характеристики </a:t>
            </a:r>
            <a:r>
              <a:rPr lang="ru-RU" dirty="0">
                <a:latin typeface="Tahoma" panose="020B0604030504040204" pitchFamily="34" charset="0"/>
                <a:ea typeface="Tahoma" panose="020B0604030504040204" pitchFamily="34" charset="0"/>
                <a:cs typeface="Tahoma" panose="020B0604030504040204" pitchFamily="34" charset="0"/>
              </a:rPr>
              <a:t>– изменения результатов </a:t>
            </a:r>
            <a:r>
              <a:rPr lang="ru-RU" dirty="0" smtClean="0">
                <a:latin typeface="Tahoma" panose="020B0604030504040204" pitchFamily="34" charset="0"/>
                <a:ea typeface="Tahoma" panose="020B0604030504040204" pitchFamily="34" charset="0"/>
                <a:cs typeface="Tahoma" panose="020B0604030504040204" pitchFamily="34" charset="0"/>
              </a:rPr>
              <a:t>качеств и деятельности наставляемых </a:t>
            </a:r>
            <a:r>
              <a:rPr lang="ru-RU" dirty="0">
                <a:latin typeface="Tahoma" panose="020B0604030504040204" pitchFamily="34" charset="0"/>
                <a:ea typeface="Tahoma" panose="020B0604030504040204" pitchFamily="34" charset="0"/>
                <a:cs typeface="Tahoma" panose="020B0604030504040204" pitchFamily="34" charset="0"/>
              </a:rPr>
              <a:t>(а также </a:t>
            </a:r>
            <a:r>
              <a:rPr lang="ru-RU" dirty="0" smtClean="0">
                <a:latin typeface="Tahoma" panose="020B0604030504040204" pitchFamily="34" charset="0"/>
                <a:ea typeface="Tahoma" panose="020B0604030504040204" pitchFamily="34" charset="0"/>
                <a:cs typeface="Tahoma" panose="020B0604030504040204" pitchFamily="34" charset="0"/>
              </a:rPr>
              <a:t>наставников</a:t>
            </a:r>
            <a:r>
              <a:rPr lang="ru-RU" dirty="0">
                <a:latin typeface="Tahoma" panose="020B0604030504040204" pitchFamily="34" charset="0"/>
                <a:ea typeface="Tahoma" panose="020B0604030504040204" pitchFamily="34" charset="0"/>
                <a:cs typeface="Tahoma" panose="020B0604030504040204" pitchFamily="34" charset="0"/>
              </a:rPr>
              <a:t>) по заранее выбранным показателям (повышение мотивации к учебе, преодоление </a:t>
            </a:r>
            <a:r>
              <a:rPr lang="ru-RU" dirty="0" smtClean="0">
                <a:latin typeface="Tahoma" panose="020B0604030504040204" pitchFamily="34" charset="0"/>
                <a:ea typeface="Tahoma" panose="020B0604030504040204" pitchFamily="34" charset="0"/>
                <a:cs typeface="Tahoma" panose="020B0604030504040204" pitchFamily="34" charset="0"/>
              </a:rPr>
              <a:t>трудностей </a:t>
            </a:r>
            <a:r>
              <a:rPr lang="ru-RU" dirty="0">
                <a:latin typeface="Tahoma" panose="020B0604030504040204" pitchFamily="34" charset="0"/>
                <a:ea typeface="Tahoma" panose="020B0604030504040204" pitchFamily="34" charset="0"/>
                <a:cs typeface="Tahoma" panose="020B0604030504040204" pitchFamily="34" charset="0"/>
              </a:rPr>
              <a:t>в адаптации к коллективу, профессиональное самоопределение и др</a:t>
            </a:r>
            <a:r>
              <a:rPr lang="ru-RU" dirty="0" smtClean="0">
                <a:latin typeface="Tahoma" panose="020B0604030504040204" pitchFamily="34" charset="0"/>
                <a:ea typeface="Tahoma" panose="020B0604030504040204" pitchFamily="34" charset="0"/>
                <a:cs typeface="Tahoma" panose="020B0604030504040204" pitchFamily="34" charset="0"/>
              </a:rPr>
              <a:t>.)</a:t>
            </a: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Оценка эффективности программы наставничества </a:t>
            </a:r>
          </a:p>
        </p:txBody>
      </p:sp>
    </p:spTree>
    <p:extLst>
      <p:ext uri="{BB962C8B-B14F-4D97-AF65-F5344CB8AC3E}">
        <p14:creationId xmlns:p14="http://schemas.microsoft.com/office/powerpoint/2010/main" val="35054257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7452" y="1340528"/>
            <a:ext cx="10599938" cy="5362113"/>
          </a:xfrm>
        </p:spPr>
        <p:txBody>
          <a:bodyPr>
            <a:noAutofit/>
          </a:bodyPr>
          <a:lstStyle/>
          <a:p>
            <a:pPr algn="just">
              <a:spcBef>
                <a:spcPts val="0"/>
              </a:spcBef>
              <a:buFont typeface="Arial" panose="020B0604020202020204" pitchFamily="34" charset="0"/>
              <a:buChar cha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Установление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позитивных личных отношений с наставляемым. </a:t>
            </a:r>
            <a:r>
              <a:rPr lang="ru-RU" sz="1600" dirty="0">
                <a:latin typeface="Tahoma" panose="020B0604030504040204" pitchFamily="34" charset="0"/>
                <a:ea typeface="Tahoma" panose="020B0604030504040204" pitchFamily="34" charset="0"/>
                <a:cs typeface="Tahoma" panose="020B0604030504040204" pitchFamily="34" charset="0"/>
              </a:rPr>
              <a:t>Качество </a:t>
            </a:r>
            <a:r>
              <a:rPr lang="ru-RU" sz="1600" dirty="0" smtClean="0">
                <a:latin typeface="Tahoma" panose="020B0604030504040204" pitchFamily="34" charset="0"/>
                <a:ea typeface="Tahoma" panose="020B0604030504040204" pitchFamily="34" charset="0"/>
                <a:cs typeface="Tahoma" panose="020B0604030504040204" pitchFamily="34" charset="0"/>
              </a:rPr>
              <a:t>наставнических </a:t>
            </a:r>
            <a:r>
              <a:rPr lang="ru-RU" sz="1600" dirty="0">
                <a:latin typeface="Tahoma" panose="020B0604030504040204" pitchFamily="34" charset="0"/>
                <a:ea typeface="Tahoma" panose="020B0604030504040204" pitchFamily="34" charset="0"/>
                <a:cs typeface="Tahoma" panose="020B0604030504040204" pitchFamily="34" charset="0"/>
              </a:rPr>
              <a:t>отношений зависит от степени уважения и доверия между </a:t>
            </a:r>
            <a:r>
              <a:rPr lang="ru-RU" sz="1600" dirty="0" smtClean="0">
                <a:latin typeface="Tahoma" panose="020B0604030504040204" pitchFamily="34" charset="0"/>
                <a:ea typeface="Tahoma" panose="020B0604030504040204" pitchFamily="34" charset="0"/>
                <a:cs typeface="Tahoma" panose="020B0604030504040204" pitchFamily="34" charset="0"/>
              </a:rPr>
              <a:t>наставляемым </a:t>
            </a:r>
            <a:r>
              <a:rPr lang="ru-RU" sz="1600" dirty="0">
                <a:latin typeface="Tahoma" panose="020B0604030504040204" pitchFamily="34" charset="0"/>
                <a:ea typeface="Tahoma" panose="020B0604030504040204" pitchFamily="34" charset="0"/>
                <a:cs typeface="Tahoma" panose="020B0604030504040204" pitchFamily="34" charset="0"/>
              </a:rPr>
              <a:t>и наставником. Отношения с поддерживающим человеком являются </a:t>
            </a:r>
            <a:r>
              <a:rPr lang="ru-RU" sz="1600" dirty="0" smtClean="0">
                <a:latin typeface="Tahoma" panose="020B0604030504040204" pitchFamily="34" charset="0"/>
                <a:ea typeface="Tahoma" panose="020B0604030504040204" pitchFamily="34" charset="0"/>
                <a:cs typeface="Tahoma" panose="020B0604030504040204" pitchFamily="34" charset="0"/>
              </a:rPr>
              <a:t>наиболее </a:t>
            </a:r>
            <a:r>
              <a:rPr lang="ru-RU" sz="1600" dirty="0">
                <a:latin typeface="Tahoma" panose="020B0604030504040204" pitchFamily="34" charset="0"/>
                <a:ea typeface="Tahoma" panose="020B0604030504040204" pitchFamily="34" charset="0"/>
                <a:cs typeface="Tahoma" panose="020B0604030504040204" pitchFamily="34" charset="0"/>
              </a:rPr>
              <a:t>важным фактором личностного роста наставляемого. У него формируется </a:t>
            </a:r>
            <a:r>
              <a:rPr lang="ru-RU" sz="1600" dirty="0" smtClean="0">
                <a:latin typeface="Tahoma" panose="020B0604030504040204" pitchFamily="34" charset="0"/>
                <a:ea typeface="Tahoma" panose="020B0604030504040204" pitchFamily="34" charset="0"/>
                <a:cs typeface="Tahoma" panose="020B0604030504040204" pitchFamily="34" charset="0"/>
              </a:rPr>
              <a:t>чувство </a:t>
            </a:r>
            <a:r>
              <a:rPr lang="ru-RU" sz="1600" dirty="0">
                <a:latin typeface="Tahoma" panose="020B0604030504040204" pitchFamily="34" charset="0"/>
                <a:ea typeface="Tahoma" panose="020B0604030504040204" pitchFamily="34" charset="0"/>
                <a:cs typeface="Tahoma" panose="020B0604030504040204" pitchFamily="34" charset="0"/>
              </a:rPr>
              <a:t>собственного достоинства, если он видит, что заботливый взрослый (помимо </a:t>
            </a:r>
            <a:r>
              <a:rPr lang="ru-RU" sz="1600" dirty="0" smtClean="0">
                <a:latin typeface="Tahoma" panose="020B0604030504040204" pitchFamily="34" charset="0"/>
                <a:ea typeface="Tahoma" panose="020B0604030504040204" pitchFamily="34" charset="0"/>
                <a:cs typeface="Tahoma" panose="020B0604030504040204" pitchFamily="34" charset="0"/>
              </a:rPr>
              <a:t>родителей</a:t>
            </a:r>
            <a:r>
              <a:rPr lang="ru-RU" sz="1600" dirty="0">
                <a:latin typeface="Tahoma" panose="020B0604030504040204" pitchFamily="34" charset="0"/>
                <a:ea typeface="Tahoma" panose="020B0604030504040204" pitchFamily="34" charset="0"/>
                <a:cs typeface="Tahoma" panose="020B0604030504040204" pitchFamily="34" charset="0"/>
              </a:rPr>
              <a:t>) готов вкладывать в него время, свои знания и умения, тратить на него свою </a:t>
            </a:r>
            <a:r>
              <a:rPr lang="ru-RU" sz="1600" dirty="0" smtClean="0">
                <a:latin typeface="Tahoma" panose="020B0604030504040204" pitchFamily="34" charset="0"/>
                <a:ea typeface="Tahoma" panose="020B0604030504040204" pitchFamily="34" charset="0"/>
                <a:cs typeface="Tahoma" panose="020B0604030504040204" pitchFamily="34" charset="0"/>
              </a:rPr>
              <a:t>энергию</a:t>
            </a:r>
            <a:r>
              <a:rPr lang="ru-RU" sz="1600" dirty="0">
                <a:latin typeface="Tahoma" panose="020B0604030504040204" pitchFamily="34" charset="0"/>
                <a:ea typeface="Tahoma" panose="020B0604030504040204" pitchFamily="34" charset="0"/>
                <a:cs typeface="Tahoma" panose="020B0604030504040204" pitchFamily="34" charset="0"/>
              </a:rPr>
              <a:t>. Чтобы обеспечить развитие положительных личных отношений, во время </a:t>
            </a:r>
            <a:r>
              <a:rPr lang="ru-RU" sz="1600" dirty="0" smtClean="0">
                <a:latin typeface="Tahoma" panose="020B0604030504040204" pitchFamily="34" charset="0"/>
                <a:ea typeface="Tahoma" panose="020B0604030504040204" pitchFamily="34" charset="0"/>
                <a:cs typeface="Tahoma" panose="020B0604030504040204" pitchFamily="34" charset="0"/>
              </a:rPr>
              <a:t>обучения </a:t>
            </a:r>
            <a:r>
              <a:rPr lang="ru-RU" sz="1600" dirty="0">
                <a:latin typeface="Tahoma" panose="020B0604030504040204" pitchFamily="34" charset="0"/>
                <a:ea typeface="Tahoma" panose="020B0604030504040204" pitchFamily="34" charset="0"/>
                <a:cs typeface="Tahoma" panose="020B0604030504040204" pitchFamily="34" charset="0"/>
              </a:rPr>
              <a:t>наставники должны получить необходимые психолого-педагогические </a:t>
            </a:r>
            <a:r>
              <a:rPr lang="ru-RU" sz="1600" dirty="0" smtClean="0">
                <a:latin typeface="Tahoma" panose="020B0604030504040204" pitchFamily="34" charset="0"/>
                <a:ea typeface="Tahoma" panose="020B0604030504040204" pitchFamily="34" charset="0"/>
                <a:cs typeface="Tahoma" panose="020B0604030504040204" pitchFamily="34" charset="0"/>
              </a:rPr>
              <a:t>знания</a:t>
            </a:r>
            <a:r>
              <a:rPr lang="ru-RU" sz="1600" dirty="0">
                <a:latin typeface="Tahoma" panose="020B0604030504040204" pitchFamily="34" charset="0"/>
                <a:ea typeface="Tahoma" panose="020B0604030504040204" pitchFamily="34" charset="0"/>
                <a:cs typeface="Tahoma" panose="020B0604030504040204" pitchFamily="34" charset="0"/>
              </a:rPr>
              <a:t>, начать формировать организационные и коммуникативные навыки, учиться </a:t>
            </a:r>
            <a:r>
              <a:rPr lang="ru-RU" sz="1600" dirty="0" smtClean="0">
                <a:latin typeface="Tahoma" panose="020B0604030504040204" pitchFamily="34" charset="0"/>
                <a:ea typeface="Tahoma" panose="020B0604030504040204" pitchFamily="34" charset="0"/>
                <a:cs typeface="Tahoma" panose="020B0604030504040204" pitchFamily="34" charset="0"/>
              </a:rPr>
              <a:t>ориентироваться </a:t>
            </a:r>
            <a:r>
              <a:rPr lang="ru-RU" sz="1600" dirty="0">
                <a:latin typeface="Tahoma" panose="020B0604030504040204" pitchFamily="34" charset="0"/>
                <a:ea typeface="Tahoma" panose="020B0604030504040204" pitchFamily="34" charset="0"/>
                <a:cs typeface="Tahoma" panose="020B0604030504040204" pitchFamily="34" charset="0"/>
              </a:rPr>
              <a:t>в возможных сложных ситуациях, соответствующих возрасту </a:t>
            </a:r>
            <a:r>
              <a:rPr lang="ru-RU" sz="1600" dirty="0" smtClean="0">
                <a:latin typeface="Tahoma" panose="020B0604030504040204" pitchFamily="34" charset="0"/>
                <a:ea typeface="Tahoma" panose="020B0604030504040204" pitchFamily="34" charset="0"/>
                <a:cs typeface="Tahoma" panose="020B0604030504040204" pitchFamily="34" charset="0"/>
              </a:rPr>
              <a:t>наставляемых</a:t>
            </a:r>
            <a:r>
              <a:rPr lang="ru-RU" sz="1600" dirty="0">
                <a:latin typeface="Tahoma" panose="020B0604030504040204" pitchFamily="34" charset="0"/>
                <a:ea typeface="Tahoma" panose="020B0604030504040204" pitchFamily="34" charset="0"/>
                <a:cs typeface="Tahoma" panose="020B0604030504040204" pitchFamily="34" charset="0"/>
              </a:rPr>
              <a:t>, усвоить методы работы с семьей и др. Эффективный способ для этого </a:t>
            </a:r>
            <a:r>
              <a:rPr lang="ru-RU" sz="1600" dirty="0" smtClean="0">
                <a:latin typeface="Tahoma" panose="020B0604030504040204" pitchFamily="34" charset="0"/>
                <a:ea typeface="Tahoma" panose="020B0604030504040204" pitchFamily="34" charset="0"/>
                <a:cs typeface="Tahoma" panose="020B0604030504040204" pitchFamily="34" charset="0"/>
              </a:rPr>
              <a:t>– ролевая </a:t>
            </a:r>
            <a:r>
              <a:rPr lang="ru-RU" sz="1600" dirty="0">
                <a:latin typeface="Tahoma" panose="020B0604030504040204" pitchFamily="34" charset="0"/>
                <a:ea typeface="Tahoma" panose="020B0604030504040204" pitchFamily="34" charset="0"/>
                <a:cs typeface="Tahoma" panose="020B0604030504040204" pitchFamily="34" charset="0"/>
              </a:rPr>
              <a:t>игра, которая рекомендуется как наиболее предпочтительная форма обучения</a:t>
            </a:r>
            <a:r>
              <a:rPr lang="ru-RU" sz="1600" dirty="0" smtClean="0">
                <a:latin typeface="Tahoma" panose="020B0604030504040204" pitchFamily="34" charset="0"/>
                <a:ea typeface="Tahoma" panose="020B0604030504040204" pitchFamily="34" charset="0"/>
                <a:cs typeface="Tahoma" panose="020B0604030504040204" pitchFamily="34" charset="0"/>
              </a:rPr>
              <a:t>.</a:t>
            </a:r>
          </a:p>
          <a:p>
            <a:pPr algn="just">
              <a:spcBef>
                <a:spcPts val="0"/>
              </a:spcBef>
              <a:buFont typeface="Arial" panose="020B0604020202020204" pitchFamily="34" charset="0"/>
              <a:buChar cha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Помощь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наставляемым в развитии жизненных навыков.</a:t>
            </a:r>
            <a:r>
              <a:rPr lang="ru-RU" sz="1600" dirty="0">
                <a:latin typeface="Tahoma" panose="020B0604030504040204" pitchFamily="34" charset="0"/>
                <a:ea typeface="Tahoma" panose="020B0604030504040204" pitchFamily="34" charset="0"/>
                <a:cs typeface="Tahoma" panose="020B0604030504040204" pitchFamily="34" charset="0"/>
              </a:rPr>
              <a:t> Это может быть </a:t>
            </a:r>
            <a:r>
              <a:rPr lang="ru-RU" sz="1600" dirty="0" smtClean="0">
                <a:latin typeface="Tahoma" panose="020B0604030504040204" pitchFamily="34" charset="0"/>
                <a:ea typeface="Tahoma" panose="020B0604030504040204" pitchFamily="34" charset="0"/>
                <a:cs typeface="Tahoma" panose="020B0604030504040204" pitchFamily="34" charset="0"/>
              </a:rPr>
              <a:t>формирование </a:t>
            </a:r>
            <a:r>
              <a:rPr lang="ru-RU" sz="1600" dirty="0">
                <a:latin typeface="Tahoma" panose="020B0604030504040204" pitchFamily="34" charset="0"/>
                <a:ea typeface="Tahoma" panose="020B0604030504040204" pitchFamily="34" charset="0"/>
                <a:cs typeface="Tahoma" panose="020B0604030504040204" pitchFamily="34" charset="0"/>
              </a:rPr>
              <a:t>жизненных целей, принятие решений, развитие ценностно-смысловой </a:t>
            </a:r>
            <a:r>
              <a:rPr lang="ru-RU" sz="1600" dirty="0" smtClean="0">
                <a:latin typeface="Tahoma" panose="020B0604030504040204" pitchFamily="34" charset="0"/>
                <a:ea typeface="Tahoma" panose="020B0604030504040204" pitchFamily="34" charset="0"/>
                <a:cs typeface="Tahoma" panose="020B0604030504040204" pitchFamily="34" charset="0"/>
              </a:rPr>
              <a:t>сферы</a:t>
            </a:r>
            <a:r>
              <a:rPr lang="ru-RU" sz="1600" dirty="0">
                <a:latin typeface="Tahoma" panose="020B0604030504040204" pitchFamily="34" charset="0"/>
                <a:ea typeface="Tahoma" panose="020B0604030504040204" pitchFamily="34" charset="0"/>
                <a:cs typeface="Tahoma" panose="020B0604030504040204" pitchFamily="34" charset="0"/>
              </a:rPr>
              <a:t>, долгосрочное планирование. С помощью этих навыков наставляемый может </a:t>
            </a:r>
            <a:r>
              <a:rPr lang="ru-RU" sz="1600" dirty="0" smtClean="0">
                <a:latin typeface="Tahoma" panose="020B0604030504040204" pitchFamily="34" charset="0"/>
                <a:ea typeface="Tahoma" panose="020B0604030504040204" pitchFamily="34" charset="0"/>
                <a:cs typeface="Tahoma" panose="020B0604030504040204" pitchFamily="34" charset="0"/>
              </a:rPr>
              <a:t>получить </a:t>
            </a:r>
            <a:r>
              <a:rPr lang="ru-RU" sz="1600" dirty="0">
                <a:latin typeface="Tahoma" panose="020B0604030504040204" pitchFamily="34" charset="0"/>
                <a:ea typeface="Tahoma" panose="020B0604030504040204" pitchFamily="34" charset="0"/>
                <a:cs typeface="Tahoma" panose="020B0604030504040204" pitchFamily="34" charset="0"/>
              </a:rPr>
              <a:t>экономическую независимость, права и </a:t>
            </a:r>
            <a:r>
              <a:rPr lang="ru-RU" sz="1600" dirty="0" smtClean="0">
                <a:latin typeface="Tahoma" panose="020B0604030504040204" pitchFamily="34" charset="0"/>
                <a:ea typeface="Tahoma" panose="020B0604030504040204" pitchFamily="34" charset="0"/>
                <a:cs typeface="Tahoma" panose="020B0604030504040204" pitchFamily="34" charset="0"/>
              </a:rPr>
              <a:t>возможности</a:t>
            </a:r>
          </a:p>
          <a:p>
            <a:pPr algn="just">
              <a:spcBef>
                <a:spcPts val="0"/>
              </a:spcBef>
              <a:buFont typeface="Arial" panose="020B0604020202020204" pitchFamily="34" charset="0"/>
              <a:buChar cha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Повышение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осведомленности и усиление взаимодействия с другими социальными </a:t>
            </a: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и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культурными группами. </a:t>
            </a:r>
            <a:r>
              <a:rPr lang="ru-RU" sz="1600" dirty="0">
                <a:latin typeface="Tahoma" panose="020B0604030504040204" pitchFamily="34" charset="0"/>
                <a:ea typeface="Tahoma" panose="020B0604030504040204" pitchFamily="34" charset="0"/>
                <a:cs typeface="Tahoma" panose="020B0604030504040204" pitchFamily="34" charset="0"/>
              </a:rPr>
              <a:t>Обучение должно помочь наставникам лучше понять </a:t>
            </a:r>
            <a:r>
              <a:rPr lang="ru-RU" sz="1600" dirty="0" err="1" smtClean="0">
                <a:latin typeface="Tahoma" panose="020B0604030504040204" pitchFamily="34" charset="0"/>
                <a:ea typeface="Tahoma" panose="020B0604030504040204" pitchFamily="34" charset="0"/>
                <a:cs typeface="Tahoma" panose="020B0604030504040204" pitchFamily="34" charset="0"/>
              </a:rPr>
              <a:t>мультикультурные</a:t>
            </a:r>
            <a:r>
              <a:rPr lang="ru-RU" sz="1600" dirty="0" smtClean="0">
                <a:latin typeface="Tahoma" panose="020B0604030504040204" pitchFamily="34" charset="0"/>
                <a:ea typeface="Tahoma" panose="020B0604030504040204" pitchFamily="34" charset="0"/>
                <a:cs typeface="Tahoma" panose="020B0604030504040204" pitchFamily="34" charset="0"/>
              </a:rPr>
              <a:t> </a:t>
            </a:r>
            <a:r>
              <a:rPr lang="ru-RU" sz="1600" dirty="0">
                <a:latin typeface="Tahoma" panose="020B0604030504040204" pitchFamily="34" charset="0"/>
                <a:ea typeface="Tahoma" panose="020B0604030504040204" pitchFamily="34" charset="0"/>
                <a:cs typeface="Tahoma" panose="020B0604030504040204" pitchFamily="34" charset="0"/>
              </a:rPr>
              <a:t>проблемы, вопросы, волнующие детей и молодых людей.</a:t>
            </a:r>
          </a:p>
          <a:p>
            <a:pPr algn="just">
              <a:spcBef>
                <a:spcPts val="0"/>
              </a:spcBef>
              <a:buFont typeface="Arial" panose="020B0604020202020204" pitchFamily="34" charset="0"/>
              <a:buChar char="•"/>
            </a:pP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Помощь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в формировании образовательных и карьерных траекторий, поддержка в </a:t>
            </a:r>
            <a:r>
              <a:rPr lang="ru-RU"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приобретении </a:t>
            </a:r>
            <a:r>
              <a:rPr lang="ru-RU" sz="1600" b="1" dirty="0">
                <a:solidFill>
                  <a:srgbClr val="C00000"/>
                </a:solidFill>
                <a:latin typeface="Tahoma" panose="020B0604030504040204" pitchFamily="34" charset="0"/>
                <a:ea typeface="Tahoma" panose="020B0604030504040204" pitchFamily="34" charset="0"/>
                <a:cs typeface="Tahoma" panose="020B0604030504040204" pitchFamily="34" charset="0"/>
              </a:rPr>
              <a:t>профессиональных навыков. </a:t>
            </a:r>
            <a:r>
              <a:rPr lang="ru-RU" sz="1600" dirty="0">
                <a:latin typeface="Tahoma" panose="020B0604030504040204" pitchFamily="34" charset="0"/>
                <a:ea typeface="Tahoma" panose="020B0604030504040204" pitchFamily="34" charset="0"/>
                <a:cs typeface="Tahoma" panose="020B0604030504040204" pitchFamily="34" charset="0"/>
              </a:rPr>
              <a:t>Обучение предполагает передачу </a:t>
            </a:r>
            <a:r>
              <a:rPr lang="ru-RU" sz="1600" dirty="0" smtClean="0">
                <a:latin typeface="Tahoma" panose="020B0604030504040204" pitchFamily="34" charset="0"/>
                <a:ea typeface="Tahoma" panose="020B0604030504040204" pitchFamily="34" charset="0"/>
                <a:cs typeface="Tahoma" panose="020B0604030504040204" pitchFamily="34" charset="0"/>
              </a:rPr>
              <a:t>профессиональных </a:t>
            </a:r>
            <a:r>
              <a:rPr lang="ru-RU" sz="1600" dirty="0">
                <a:latin typeface="Tahoma" panose="020B0604030504040204" pitchFamily="34" charset="0"/>
                <a:ea typeface="Tahoma" panose="020B0604030504040204" pitchFamily="34" charset="0"/>
                <a:cs typeface="Tahoma" panose="020B0604030504040204" pitchFamily="34" charset="0"/>
              </a:rPr>
              <a:t>навыков наставника и должно содержать представление методов их </a:t>
            </a:r>
            <a:r>
              <a:rPr lang="ru-RU" sz="1600" dirty="0" smtClean="0">
                <a:latin typeface="Tahoma" panose="020B0604030504040204" pitchFamily="34" charset="0"/>
                <a:ea typeface="Tahoma" panose="020B0604030504040204" pitchFamily="34" charset="0"/>
                <a:cs typeface="Tahoma" panose="020B0604030504040204" pitchFamily="34" charset="0"/>
              </a:rPr>
              <a:t>оптимальной </a:t>
            </a:r>
            <a:r>
              <a:rPr lang="ru-RU" sz="1600" dirty="0">
                <a:latin typeface="Tahoma" panose="020B0604030504040204" pitchFamily="34" charset="0"/>
                <a:ea typeface="Tahoma" panose="020B0604030504040204" pitchFamily="34" charset="0"/>
                <a:cs typeface="Tahoma" panose="020B0604030504040204" pitchFamily="34" charset="0"/>
              </a:rPr>
              <a:t>трансляции: как теоретических, так и практических.</a:t>
            </a:r>
          </a:p>
          <a:p>
            <a:pPr algn="just">
              <a:lnSpc>
                <a:spcPct val="120000"/>
              </a:lnSpc>
              <a:spcBef>
                <a:spcPts val="0"/>
              </a:spcBef>
              <a:buFontTx/>
              <a:buChar char="-"/>
            </a:pP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Программа </a:t>
            </a:r>
            <a:r>
              <a:rPr lang="ru-RU" sz="2400" b="1" dirty="0" smtClean="0">
                <a:latin typeface="Tahoma" panose="020B0604030504040204" pitchFamily="34" charset="0"/>
                <a:ea typeface="Tahoma" panose="020B0604030504040204" pitchFamily="34" charset="0"/>
                <a:cs typeface="Tahoma" panose="020B0604030504040204" pitchFamily="34" charset="0"/>
              </a:rPr>
              <a:t>подготовки </a:t>
            </a:r>
            <a:r>
              <a:rPr lang="ru-RU" sz="2400" b="1" dirty="0">
                <a:latin typeface="Tahoma" panose="020B0604030504040204" pitchFamily="34" charset="0"/>
                <a:ea typeface="Tahoma" panose="020B0604030504040204" pitchFamily="34" charset="0"/>
                <a:cs typeface="Tahoma" panose="020B0604030504040204" pitchFamily="34" charset="0"/>
              </a:rPr>
              <a:t>наставников </a:t>
            </a:r>
          </a:p>
        </p:txBody>
      </p:sp>
    </p:spTree>
    <p:extLst>
      <p:ext uri="{BB962C8B-B14F-4D97-AF65-F5344CB8AC3E}">
        <p14:creationId xmlns:p14="http://schemas.microsoft.com/office/powerpoint/2010/main" val="14512338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75207" y="1784412"/>
            <a:ext cx="10599938" cy="4447713"/>
          </a:xfrm>
        </p:spPr>
        <p:txBody>
          <a:bodyPr>
            <a:noAutofit/>
          </a:bodyPr>
          <a:lstStyle/>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Расскажите вашему новому коллеге, какая форма обращения принята в Вашем подразделении.</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Расскажите сотруднику о государственном органе, о структурном подразделении в котором Вы работаете, об особенностях работы государственного органа, об особенностях прохождения гражданской службы в государственном органе. Последнее будет особенно интересно для сотрудников впервые поступивших на гражданскую службу.</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Ознакомьте сотрудника с разделами сайта государственного органа. Научите работать с ними.</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Проявите интерес к личности нового сотрудника. Спросите его об образовании, о предыдущем месте работы, семье, достижениях.</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Пообедайте вместе с новым сотрудником в его первый рабочий день.</a:t>
            </a: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Рекомендации для наставника по общению при осуществлении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83546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79394" y="1393793"/>
            <a:ext cx="10235953" cy="5131293"/>
          </a:xfrm>
        </p:spPr>
        <p:txBody>
          <a:bodyPr>
            <a:normAutofit fontScale="55000" lnSpcReduction="20000"/>
          </a:bodyPr>
          <a:lstStyle/>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Коучинг</a:t>
            </a:r>
            <a:r>
              <a:rPr lang="ru-RU" sz="3800"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 это метод индивидуальной или групповой работы, в которой </a:t>
            </a:r>
            <a:r>
              <a:rPr lang="ru-RU" sz="3800" dirty="0" err="1">
                <a:latin typeface="Tahoma" panose="020B0604030504040204" pitchFamily="34" charset="0"/>
                <a:ea typeface="Tahoma" panose="020B0604030504040204" pitchFamily="34" charset="0"/>
                <a:cs typeface="Tahoma" panose="020B0604030504040204" pitchFamily="34" charset="0"/>
              </a:rPr>
              <a:t>коуч</a:t>
            </a:r>
            <a:r>
              <a:rPr lang="ru-RU" sz="3800" dirty="0">
                <a:latin typeface="Tahoma" panose="020B0604030504040204" pitchFamily="34" charset="0"/>
                <a:ea typeface="Tahoma" panose="020B0604030504040204" pitchFamily="34" charset="0"/>
                <a:cs typeface="Tahoma" panose="020B0604030504040204" pitchFamily="34" charset="0"/>
              </a:rPr>
              <a:t> помогает клиенту найти его собственное решение стоящей перед ним задачи; это искусство содействовать обучению и развитию другого </a:t>
            </a:r>
            <a:r>
              <a:rPr lang="ru-RU" sz="3800" dirty="0" smtClean="0">
                <a:latin typeface="Tahoma" panose="020B0604030504040204" pitchFamily="34" charset="0"/>
                <a:ea typeface="Tahoma" panose="020B0604030504040204" pitchFamily="34" charset="0"/>
                <a:cs typeface="Tahoma" panose="020B0604030504040204" pitchFamily="34" charset="0"/>
              </a:rPr>
              <a:t>человека</a:t>
            </a:r>
          </a:p>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Коуч</a:t>
            </a:r>
            <a:r>
              <a:rPr lang="ru-RU" sz="3800"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(англ. </a:t>
            </a:r>
            <a:r>
              <a:rPr lang="ru-RU" sz="3800" dirty="0" err="1">
                <a:latin typeface="Tahoma" panose="020B0604030504040204" pitchFamily="34" charset="0"/>
                <a:ea typeface="Tahoma" panose="020B0604030504040204" pitchFamily="34" charset="0"/>
                <a:cs typeface="Tahoma" panose="020B0604030504040204" pitchFamily="34" charset="0"/>
              </a:rPr>
              <a:t>сouch</a:t>
            </a:r>
            <a:r>
              <a:rPr lang="ru-RU" sz="3800" dirty="0">
                <a:latin typeface="Tahoma" panose="020B0604030504040204" pitchFamily="34" charset="0"/>
                <a:ea typeface="Tahoma" panose="020B0604030504040204" pitchFamily="34" charset="0"/>
                <a:cs typeface="Tahoma" panose="020B0604030504040204" pitchFamily="34" charset="0"/>
              </a:rPr>
              <a:t> – тренер) – это опытный сотрудник, </a:t>
            </a:r>
            <a:r>
              <a:rPr lang="ru-RU" sz="3800" dirty="0" smtClean="0">
                <a:latin typeface="Tahoma" panose="020B0604030504040204" pitchFamily="34" charset="0"/>
                <a:ea typeface="Tahoma" panose="020B0604030504040204" pitchFamily="34" charset="0"/>
                <a:cs typeface="Tahoma" panose="020B0604030504040204" pitchFamily="34" charset="0"/>
              </a:rPr>
              <a:t>способный строить </a:t>
            </a:r>
            <a:r>
              <a:rPr lang="ru-RU" sz="3800" dirty="0">
                <a:latin typeface="Tahoma" panose="020B0604030504040204" pitchFamily="34" charset="0"/>
                <a:ea typeface="Tahoma" panose="020B0604030504040204" pitchFamily="34" charset="0"/>
                <a:cs typeface="Tahoma" panose="020B0604030504040204" pitchFamily="34" charset="0"/>
              </a:rPr>
              <a:t>процесс обучения на основе партнерских взаимоотношений</a:t>
            </a:r>
            <a:r>
              <a:rPr lang="ru-RU" sz="3800" dirty="0" smtClean="0">
                <a:latin typeface="Tahoma" panose="020B0604030504040204" pitchFamily="34" charset="0"/>
                <a:ea typeface="Tahoma" panose="020B0604030504040204" pitchFamily="34" charset="0"/>
                <a:cs typeface="Tahoma" panose="020B0604030504040204" pitchFamily="34" charset="0"/>
              </a:rPr>
              <a:t>, вдохновлять </a:t>
            </a:r>
            <a:r>
              <a:rPr lang="ru-RU" sz="3800" dirty="0">
                <a:latin typeface="Tahoma" panose="020B0604030504040204" pitchFamily="34" charset="0"/>
                <a:ea typeface="Tahoma" panose="020B0604030504040204" pitchFamily="34" charset="0"/>
                <a:cs typeface="Tahoma" panose="020B0604030504040204" pitchFamily="34" charset="0"/>
              </a:rPr>
              <a:t>обучающихся на самостоятельный поиск решения </a:t>
            </a:r>
            <a:r>
              <a:rPr lang="ru-RU" sz="3800" dirty="0" smtClean="0">
                <a:latin typeface="Tahoma" panose="020B0604030504040204" pitchFamily="34" charset="0"/>
                <a:ea typeface="Tahoma" panose="020B0604030504040204" pitchFamily="34" charset="0"/>
                <a:cs typeface="Tahoma" panose="020B0604030504040204" pitchFamily="34" charset="0"/>
              </a:rPr>
              <a:t>проблем</a:t>
            </a:r>
          </a:p>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Менторство</a:t>
            </a:r>
            <a:r>
              <a:rPr lang="ru-RU" sz="3800"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является процессом неформальной передачи знания, социального капитала и психологической поддержки, что воспринимаются как значимые для труда, карьеры или профессионального развития; </a:t>
            </a:r>
            <a:endParaRPr lang="ru-RU" sz="38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3800" dirty="0" err="1" smtClean="0">
                <a:latin typeface="Tahoma" panose="020B0604030504040204" pitchFamily="34" charset="0"/>
                <a:ea typeface="Tahoma" panose="020B0604030504040204" pitchFamily="34" charset="0"/>
                <a:cs typeface="Tahoma" panose="020B0604030504040204" pitchFamily="34" charset="0"/>
              </a:rPr>
              <a:t>менторство</a:t>
            </a:r>
            <a:r>
              <a:rPr lang="ru-RU" sz="3800"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предполагает длительную неформальную коммуникацию между лицом, которое приобрело больший опыт и знания (ментором), и лицом, которое их требует (протеже</a:t>
            </a:r>
            <a:r>
              <a:rPr lang="ru-RU" sz="3800" dirty="0" smtClean="0">
                <a:latin typeface="Tahoma" panose="020B0604030504040204" pitchFamily="34" charset="0"/>
                <a:ea typeface="Tahoma" panose="020B0604030504040204" pitchFamily="34" charset="0"/>
                <a:cs typeface="Tahoma" panose="020B0604030504040204" pitchFamily="34" charset="0"/>
              </a:rPr>
              <a:t>) по типу «делай, как </a:t>
            </a:r>
            <a:r>
              <a:rPr lang="ru-RU" sz="3800" dirty="0">
                <a:latin typeface="Tahoma" panose="020B0604030504040204" pitchFamily="34" charset="0"/>
                <a:ea typeface="Tahoma" panose="020B0604030504040204" pitchFamily="34" charset="0"/>
                <a:cs typeface="Tahoma" panose="020B0604030504040204" pitchFamily="34" charset="0"/>
              </a:rPr>
              <a:t>я». </a:t>
            </a:r>
            <a:endParaRPr lang="ru-RU" sz="38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3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Ментор</a:t>
            </a:r>
            <a:r>
              <a:rPr lang="ru-RU" sz="3800" b="1"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(от лат. </a:t>
            </a:r>
            <a:r>
              <a:rPr lang="ru-RU" sz="3800" dirty="0" err="1">
                <a:latin typeface="Tahoma" panose="020B0604030504040204" pitchFamily="34" charset="0"/>
                <a:ea typeface="Tahoma" panose="020B0604030504040204" pitchFamily="34" charset="0"/>
                <a:cs typeface="Tahoma" panose="020B0604030504040204" pitchFamily="34" charset="0"/>
              </a:rPr>
              <a:t>Mentos</a:t>
            </a:r>
            <a:r>
              <a:rPr lang="ru-RU" sz="3800" dirty="0">
                <a:latin typeface="Tahoma" panose="020B0604030504040204" pitchFamily="34" charset="0"/>
                <a:ea typeface="Tahoma" panose="020B0604030504040204" pitchFamily="34" charset="0"/>
                <a:cs typeface="Tahoma" panose="020B0604030504040204" pitchFamily="34" charset="0"/>
              </a:rPr>
              <a:t> – намерение, цель, дух, </a:t>
            </a:r>
            <a:r>
              <a:rPr lang="ru-RU" sz="3800" dirty="0" err="1">
                <a:latin typeface="Tahoma" panose="020B0604030504040204" pitchFamily="34" charset="0"/>
                <a:ea typeface="Tahoma" panose="020B0604030504040204" pitchFamily="34" charset="0"/>
                <a:cs typeface="Tahoma" panose="020B0604030504040204" pitchFamily="34" charset="0"/>
              </a:rPr>
              <a:t>mon</a:t>
            </a:r>
            <a:r>
              <a:rPr lang="ru-RU" sz="3800" dirty="0">
                <a:latin typeface="Tahoma" panose="020B0604030504040204" pitchFamily="34" charset="0"/>
                <a:ea typeface="Tahoma" panose="020B0604030504040204" pitchFamily="34" charset="0"/>
                <a:cs typeface="Tahoma" panose="020B0604030504040204" pitchFamily="34" charset="0"/>
              </a:rPr>
              <a:t>-i-</a:t>
            </a:r>
            <a:r>
              <a:rPr lang="ru-RU" sz="3800" dirty="0" err="1">
                <a:latin typeface="Tahoma" panose="020B0604030504040204" pitchFamily="34" charset="0"/>
                <a:ea typeface="Tahoma" panose="020B0604030504040204" pitchFamily="34" charset="0"/>
                <a:cs typeface="Tahoma" panose="020B0604030504040204" pitchFamily="34" charset="0"/>
              </a:rPr>
              <a:t>tor</a:t>
            </a:r>
            <a:r>
              <a:rPr lang="ru-RU" sz="3800" dirty="0">
                <a:latin typeface="Tahoma" panose="020B0604030504040204" pitchFamily="34" charset="0"/>
                <a:ea typeface="Tahoma" panose="020B0604030504040204" pitchFamily="34" charset="0"/>
                <a:cs typeface="Tahoma" panose="020B0604030504040204" pitchFamily="34" charset="0"/>
              </a:rPr>
              <a:t> – тот, </a:t>
            </a:r>
            <a:r>
              <a:rPr lang="ru-RU" sz="3800" dirty="0" smtClean="0">
                <a:latin typeface="Tahoma" panose="020B0604030504040204" pitchFamily="34" charset="0"/>
                <a:ea typeface="Tahoma" panose="020B0604030504040204" pitchFamily="34" charset="0"/>
                <a:cs typeface="Tahoma" panose="020B0604030504040204" pitchFamily="34" charset="0"/>
              </a:rPr>
              <a:t>кто наставляет</a:t>
            </a:r>
            <a:r>
              <a:rPr lang="ru-RU" sz="3800" dirty="0">
                <a:latin typeface="Tahoma" panose="020B0604030504040204" pitchFamily="34" charset="0"/>
                <a:ea typeface="Tahoma" panose="020B0604030504040204" pitchFamily="34" charset="0"/>
                <a:cs typeface="Tahoma" panose="020B0604030504040204" pitchFamily="34" charset="0"/>
              </a:rPr>
              <a:t>) – руководитель, учитель, наставник, воспитатель, </a:t>
            </a:r>
            <a:r>
              <a:rPr lang="ru-RU" sz="3800" dirty="0" smtClean="0">
                <a:latin typeface="Tahoma" panose="020B0604030504040204" pitchFamily="34" charset="0"/>
                <a:ea typeface="Tahoma" panose="020B0604030504040204" pitchFamily="34" charset="0"/>
                <a:cs typeface="Tahoma" panose="020B0604030504040204" pitchFamily="34" charset="0"/>
              </a:rPr>
              <a:t>неотступный надзиратель</a:t>
            </a:r>
          </a:p>
          <a:p>
            <a:pPr marL="0" indent="0" algn="just">
              <a:lnSpc>
                <a:spcPct val="120000"/>
              </a:lnSpc>
              <a:spcBef>
                <a:spcPts val="0"/>
              </a:spcBef>
              <a:buNone/>
            </a:pPr>
            <a:endParaRPr lang="ru-RU"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Разнообразие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508340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75207" y="1882066"/>
            <a:ext cx="10599938" cy="4323425"/>
          </a:xfrm>
        </p:spPr>
        <p:txBody>
          <a:bodyPr>
            <a:noAutofit/>
          </a:bodyPr>
          <a:lstStyle/>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Окажите сотруднику помощь в прохождении в здание государственного органа, в заказе временных пропусков для входа в здание государственного органа, пока его удостоверение или пропуск находится в процессе оформления.</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Посоветуйте новому сотруднику ознакомиться с методическими рекомендациями об организации наставничества в (наименование государственного органа) и со справочником для сотрудника "Первые шаги в (наименование государственного органа)". Информация, содержащаяся в данных документах, будет очень полезной для лица, в отношении которого осуществляется наставничество.</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При поручении первых заданий сотруднику спросите, как продвигается их выполнение и окажите помощь в случае возникновения затруднений.</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Будьте доброжелательны к новому сотруднику и внимательны к его нуждам. Будьте готовы отвечать на все возникающие вопросы. Проявляйте терпение и уважение.</a:t>
            </a:r>
            <a:endPar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Рекомендации для наставника по общению при осуществлении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672605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177552" y="1411550"/>
            <a:ext cx="10599938" cy="5362113"/>
          </a:xfrm>
        </p:spPr>
        <p:txBody>
          <a:bodyPr>
            <a:noAutofit/>
          </a:bodyPr>
          <a:lstStyle/>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Старайтесь </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использовать скорее проблемно-ориентированные, чем личностно-ориентированные утверждения, то есть обращайте большее внимание на поступки и старайтесь давать характеристику событиям и поступкам наставляемого, а не его личности. Используйте описательные, а не оценочные высказывания. Будьте объективны в описании возникающих ситуаций, а также независимы в своих оценках событий и их последствий. Предлагайте приемлемые альтернативы.</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При </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общении с наставляемым старайтесь подчеркивать его самостоятельность и уважение к нему, проявлять гибкость, непредвзятость и открытость новым идеям. Стремитесь не к доминированию, а к равноправному двухстороннему обмену информацией. Определите области взаимного согласия или позитивные характеристики собеседника прежде, чем говорить о возможных разногласиях или негативных характеристиках. Сформулируйте у нового сотрудника позитивное отношение к работе и коллективу, поддержите энтузиазм сотрудника и уверенность в себе, найдите повод, чтобы его похвалить</a:t>
            </a: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a:t>
            </a:r>
            <a:endPar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Рекомендации для наставника по общению при осуществлении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76946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106531" y="1216241"/>
            <a:ext cx="10599938" cy="5362113"/>
          </a:xfrm>
        </p:spPr>
        <p:txBody>
          <a:bodyPr>
            <a:noAutofit/>
          </a:bodyPr>
          <a:lstStyle/>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В </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ходе обучения делайте особый акцент на сферах, подконтрольных вашему собеседнику, а не на тех факторах, которые не могут быть изменены, или находятся вне сферы его компетенции.</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Ваши </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утверждения должны отражать Ваше мнение, то есть быть основаны на личном опыте профессиональной служебной деятельности. Старайтесь не заменять слово "я" безликим понятием "руководство", что будет способствовать поддержанию на высоком уровне именно Вашего авторитета как наставника и профессионала.</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Демонстрируйте </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поддерживающее выслушивание собеседника. Обеспечивайте контакт "глаза в глаза" и применяйте навыки невербального общения. Используйте те или иные реакции в зависимости от того, к какому типу может быть отнесена данная ситуация: к наставничеству или к консультированию.</a:t>
            </a:r>
          </a:p>
          <a:p>
            <a:pPr algn="just">
              <a:spcBef>
                <a:spcPts val="0"/>
              </a:spcBef>
              <a:spcAft>
                <a:spcPts val="600"/>
              </a:spcAft>
              <a:buFont typeface="Arial" panose="020B0604020202020204" pitchFamily="34" charset="0"/>
              <a:buChar char="•"/>
            </a:pPr>
            <a:r>
              <a:rPr lang="ru-RU" sz="2000" dirty="0" smtClean="0">
                <a:solidFill>
                  <a:schemeClr val="accent6"/>
                </a:solidFill>
                <a:latin typeface="Tahoma" panose="020B0604030504040204" pitchFamily="34" charset="0"/>
                <a:ea typeface="Tahoma" panose="020B0604030504040204" pitchFamily="34" charset="0"/>
                <a:cs typeface="Tahoma" panose="020B0604030504040204" pitchFamily="34" charset="0"/>
              </a:rPr>
              <a:t>Помните</a:t>
            </a:r>
            <a:r>
              <a:rPr lang="ru-RU" sz="2000" dirty="0">
                <a:solidFill>
                  <a:schemeClr val="accent6"/>
                </a:solidFill>
                <a:latin typeface="Tahoma" panose="020B0604030504040204" pitchFamily="34" charset="0"/>
                <a:ea typeface="Tahoma" panose="020B0604030504040204" pitchFamily="34" charset="0"/>
                <a:cs typeface="Tahoma" panose="020B0604030504040204" pitchFamily="34" charset="0"/>
              </a:rPr>
              <a:t>, что задача наставничества состоит в стабилизации кадрового состава, поэтому с наставляемым Вам, возможно, предстоит совместно проходить гражданскую службу еще долгое время. Соответственно, успешная модель отношений с наставляемым является залогом Вашего профессионального и должностного роста.</a:t>
            </a: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a:latin typeface="Tahoma" panose="020B0604030504040204" pitchFamily="34" charset="0"/>
                <a:ea typeface="Tahoma" panose="020B0604030504040204" pitchFamily="34" charset="0"/>
                <a:cs typeface="Tahoma" panose="020B0604030504040204" pitchFamily="34" charset="0"/>
              </a:rPr>
              <a:t>Рекомендации для наставника по общению при осуществлении </a:t>
            </a:r>
            <a:r>
              <a:rPr lang="ru-RU" sz="2400" b="1" dirty="0" smtClean="0">
                <a:latin typeface="Tahoma" panose="020B0604030504040204" pitchFamily="34" charset="0"/>
                <a:ea typeface="Tahoma" panose="020B0604030504040204" pitchFamily="34" charset="0"/>
                <a:cs typeface="Tahoma" panose="020B0604030504040204" pitchFamily="34" charset="0"/>
              </a:rPr>
              <a:t>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693287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0"/>
          </p:nvPr>
        </p:nvSpPr>
        <p:spPr/>
        <p:txBody>
          <a:bodyPr/>
          <a:lstStyle/>
          <a:p>
            <a:endParaRPr lang="ru-RU"/>
          </a:p>
        </p:txBody>
      </p:sp>
      <p:sp>
        <p:nvSpPr>
          <p:cNvPr id="4" name="Нижний колонтитул 3"/>
          <p:cNvSpPr>
            <a:spLocks noGrp="1"/>
          </p:cNvSpPr>
          <p:nvPr>
            <p:ph type="ftr" sz="quarter" idx="11"/>
          </p:nvPr>
        </p:nvSpPr>
        <p:spPr/>
        <p:txBody>
          <a:bodyPr/>
          <a:lstStyle/>
          <a:p>
            <a:r>
              <a:rPr lang="ru-RU" smtClean="0"/>
              <a:t>Название раздела</a:t>
            </a:r>
            <a:endParaRPr lang="ru-RU" dirty="0"/>
          </a:p>
        </p:txBody>
      </p:sp>
      <p:pic>
        <p:nvPicPr>
          <p:cNvPr id="8194" name="Picture 2" descr="https://ds05.infourok.ru/uploads/ex/077c/00075a7b-6a89e318/img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027" y="415540"/>
            <a:ext cx="8589945" cy="6442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6407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B146D6-F76C-48B7-BF4E-C8838B4E1FA5}"/>
              </a:ext>
            </a:extLst>
          </p:cNvPr>
          <p:cNvSpPr>
            <a:spLocks noGrp="1"/>
          </p:cNvSpPr>
          <p:nvPr>
            <p:ph type="title"/>
          </p:nvPr>
        </p:nvSpPr>
        <p:spPr/>
        <p:txBody>
          <a:bodyPr/>
          <a:lstStyle/>
          <a:p>
            <a:endParaRPr lang="ru-RU"/>
          </a:p>
        </p:txBody>
      </p:sp>
    </p:spTree>
    <p:extLst>
      <p:ext uri="{BB962C8B-B14F-4D97-AF65-F5344CB8AC3E}">
        <p14:creationId xmlns:p14="http://schemas.microsoft.com/office/powerpoint/2010/main" val="4252699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97149" y="1535837"/>
            <a:ext cx="10235953" cy="4776188"/>
          </a:xfrm>
        </p:spPr>
        <p:txBody>
          <a:bodyPr>
            <a:normAutofit fontScale="55000" lnSpcReduction="20000"/>
          </a:bodyPr>
          <a:lstStyle/>
          <a:p>
            <a:pPr marL="0" indent="0" algn="just">
              <a:lnSpc>
                <a:spcPct val="120000"/>
              </a:lnSpc>
              <a:spcBef>
                <a:spcPts val="0"/>
              </a:spcBef>
              <a:spcAft>
                <a:spcPts val="600"/>
              </a:spcAft>
              <a:buNone/>
            </a:pPr>
            <a:r>
              <a:rPr lang="ru-RU" sz="3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Фасилитация</a:t>
            </a:r>
            <a:r>
              <a:rPr lang="ru-RU" sz="3800" dirty="0" smtClean="0">
                <a:latin typeface="Tahoma" panose="020B0604030504040204" pitchFamily="34" charset="0"/>
                <a:ea typeface="Tahoma" panose="020B0604030504040204" pitchFamily="34" charset="0"/>
                <a:cs typeface="Tahoma" panose="020B0604030504040204" pitchFamily="34" charset="0"/>
              </a:rPr>
              <a:t> </a:t>
            </a:r>
            <a:r>
              <a:rPr lang="ru-RU" sz="3800" dirty="0">
                <a:latin typeface="Tahoma" panose="020B0604030504040204" pitchFamily="34" charset="0"/>
                <a:ea typeface="Tahoma" panose="020B0604030504040204" pitchFamily="34" charset="0"/>
                <a:cs typeface="Tahoma" panose="020B0604030504040204" pitchFamily="34" charset="0"/>
              </a:rPr>
              <a:t>- </a:t>
            </a:r>
            <a:r>
              <a:rPr lang="ru-RU" sz="3800" dirty="0" smtClean="0">
                <a:latin typeface="Tahoma" panose="020B0604030504040204" pitchFamily="34" charset="0"/>
                <a:ea typeface="Tahoma" panose="020B0604030504040204" pitchFamily="34" charset="0"/>
                <a:cs typeface="Tahoma" panose="020B0604030504040204" pitchFamily="34" charset="0"/>
              </a:rPr>
              <a:t>(</a:t>
            </a:r>
            <a:r>
              <a:rPr lang="ru-RU" sz="3800" dirty="0">
                <a:latin typeface="Tahoma" panose="020B0604030504040204" pitchFamily="34" charset="0"/>
                <a:ea typeface="Tahoma" panose="020B0604030504040204" pitchFamily="34" charset="0"/>
                <a:cs typeface="Tahoma" panose="020B0604030504040204" pitchFamily="34" charset="0"/>
              </a:rPr>
              <a:t>от англ. </a:t>
            </a:r>
            <a:r>
              <a:rPr lang="ru-RU" sz="3800" dirty="0" err="1">
                <a:latin typeface="Tahoma" panose="020B0604030504040204" pitchFamily="34" charset="0"/>
                <a:ea typeface="Tahoma" panose="020B0604030504040204" pitchFamily="34" charset="0"/>
                <a:cs typeface="Tahoma" panose="020B0604030504040204" pitchFamily="34" charset="0"/>
              </a:rPr>
              <a:t>facilitate</a:t>
            </a:r>
            <a:r>
              <a:rPr lang="ru-RU" sz="3800" dirty="0">
                <a:latin typeface="Tahoma" panose="020B0604030504040204" pitchFamily="34" charset="0"/>
                <a:ea typeface="Tahoma" panose="020B0604030504040204" pitchFamily="34" charset="0"/>
                <a:cs typeface="Tahoma" panose="020B0604030504040204" pitchFamily="34" charset="0"/>
              </a:rPr>
              <a:t> – «помогать, облегчать, способствовать») – это современный метод организации командной работы, контроль совместного обсуждения и специальные действия и приемы, которые позволяют сделать обсуждение </a:t>
            </a:r>
            <a:r>
              <a:rPr lang="ru-RU" sz="3800" dirty="0" smtClean="0">
                <a:latin typeface="Tahoma" panose="020B0604030504040204" pitchFamily="34" charset="0"/>
                <a:ea typeface="Tahoma" panose="020B0604030504040204" pitchFamily="34" charset="0"/>
                <a:cs typeface="Tahoma" panose="020B0604030504040204" pitchFamily="34" charset="0"/>
              </a:rPr>
              <a:t>эффективным</a:t>
            </a:r>
          </a:p>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Фасилитатор</a:t>
            </a:r>
            <a:r>
              <a:rPr lang="ru-RU" sz="3800" dirty="0" smtClean="0">
                <a:latin typeface="Tahoma" panose="020B0604030504040204" pitchFamily="34" charset="0"/>
                <a:ea typeface="Tahoma" panose="020B0604030504040204" pitchFamily="34" charset="0"/>
                <a:cs typeface="Tahoma" panose="020B0604030504040204" pitchFamily="34" charset="0"/>
              </a:rPr>
              <a:t> – это опытный специалист, </a:t>
            </a:r>
            <a:r>
              <a:rPr lang="ru-RU" sz="3800" dirty="0">
                <a:latin typeface="Tahoma" panose="020B0604030504040204" pitchFamily="34" charset="0"/>
                <a:ea typeface="Tahoma" panose="020B0604030504040204" pitchFamily="34" charset="0"/>
                <a:cs typeface="Tahoma" panose="020B0604030504040204" pitchFamily="34" charset="0"/>
              </a:rPr>
              <a:t>обеспечивающий успешную </a:t>
            </a:r>
            <a:r>
              <a:rPr lang="ru-RU" sz="3800" dirty="0" smtClean="0">
                <a:latin typeface="Tahoma" panose="020B0604030504040204" pitchFamily="34" charset="0"/>
                <a:ea typeface="Tahoma" panose="020B0604030504040204" pitchFamily="34" charset="0"/>
                <a:cs typeface="Tahoma" panose="020B0604030504040204" pitchFamily="34" charset="0"/>
              </a:rPr>
              <a:t>групповую коммуникацию </a:t>
            </a:r>
            <a:r>
              <a:rPr lang="ru-RU" sz="3800" dirty="0">
                <a:latin typeface="Tahoma" panose="020B0604030504040204" pitchFamily="34" charset="0"/>
                <a:ea typeface="Tahoma" panose="020B0604030504040204" pitchFamily="34" charset="0"/>
                <a:cs typeface="Tahoma" panose="020B0604030504040204" pitchFamily="34" charset="0"/>
              </a:rPr>
              <a:t>на основе креативных моделей корпоративного </a:t>
            </a:r>
            <a:r>
              <a:rPr lang="ru-RU" sz="3800" dirty="0" smtClean="0">
                <a:latin typeface="Tahoma" panose="020B0604030504040204" pitchFamily="34" charset="0"/>
                <a:ea typeface="Tahoma" panose="020B0604030504040204" pitchFamily="34" charset="0"/>
                <a:cs typeface="Tahoma" panose="020B0604030504040204" pitchFamily="34" charset="0"/>
              </a:rPr>
              <a:t>обучения</a:t>
            </a:r>
          </a:p>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Тьюторинг</a:t>
            </a:r>
            <a:r>
              <a:rPr lang="ru-RU" sz="3800" dirty="0" smtClean="0">
                <a:latin typeface="Tahoma" panose="020B0604030504040204" pitchFamily="34" charset="0"/>
                <a:ea typeface="Tahoma" panose="020B0604030504040204" pitchFamily="34" charset="0"/>
                <a:cs typeface="Tahoma" panose="020B0604030504040204" pitchFamily="34" charset="0"/>
              </a:rPr>
              <a:t> (от </a:t>
            </a:r>
            <a:r>
              <a:rPr lang="ru-RU" sz="3800" dirty="0">
                <a:latin typeface="Tahoma" panose="020B0604030504040204" pitchFamily="34" charset="0"/>
                <a:ea typeface="Tahoma" panose="020B0604030504040204" pitchFamily="34" charset="0"/>
                <a:cs typeface="Tahoma" panose="020B0604030504040204" pitchFamily="34" charset="0"/>
              </a:rPr>
              <a:t>лат. </a:t>
            </a:r>
            <a:r>
              <a:rPr lang="ru-RU" sz="3800" dirty="0" err="1">
                <a:latin typeface="Tahoma" panose="020B0604030504040204" pitchFamily="34" charset="0"/>
                <a:ea typeface="Tahoma" panose="020B0604030504040204" pitchFamily="34" charset="0"/>
                <a:cs typeface="Tahoma" panose="020B0604030504040204" pitchFamily="34" charset="0"/>
              </a:rPr>
              <a:t>Tutorem</a:t>
            </a:r>
            <a:r>
              <a:rPr lang="ru-RU" sz="3800" dirty="0">
                <a:latin typeface="Tahoma" panose="020B0604030504040204" pitchFamily="34" charset="0"/>
                <a:ea typeface="Tahoma" panose="020B0604030504040204" pitchFamily="34" charset="0"/>
                <a:cs typeface="Tahoma" panose="020B0604030504040204" pitchFamily="34" charset="0"/>
              </a:rPr>
              <a:t> – наставник, </a:t>
            </a:r>
            <a:r>
              <a:rPr lang="ru-RU" sz="3800" dirty="0" smtClean="0">
                <a:latin typeface="Tahoma" panose="020B0604030504040204" pitchFamily="34" charset="0"/>
                <a:ea typeface="Tahoma" panose="020B0604030504040204" pitchFamily="34" charset="0"/>
                <a:cs typeface="Tahoma" panose="020B0604030504040204" pitchFamily="34" charset="0"/>
              </a:rPr>
              <a:t>опекун) </a:t>
            </a:r>
            <a:r>
              <a:rPr lang="ru-RU" sz="3800" dirty="0">
                <a:latin typeface="Tahoma" panose="020B0604030504040204" pitchFamily="34" charset="0"/>
                <a:ea typeface="Tahoma" panose="020B0604030504040204" pitchFamily="34" charset="0"/>
                <a:cs typeface="Tahoma" panose="020B0604030504040204" pitchFamily="34" charset="0"/>
              </a:rPr>
              <a:t>— направлен на сопровождение процесса </a:t>
            </a:r>
            <a:r>
              <a:rPr lang="ru-RU" sz="3800" dirty="0" smtClean="0">
                <a:latin typeface="Tahoma" panose="020B0604030504040204" pitchFamily="34" charset="0"/>
                <a:ea typeface="Tahoma" panose="020B0604030504040204" pitchFamily="34" charset="0"/>
                <a:cs typeface="Tahoma" panose="020B0604030504040204" pitchFamily="34" charset="0"/>
              </a:rPr>
              <a:t>корпоративного обучения </a:t>
            </a:r>
            <a:r>
              <a:rPr lang="ru-RU" sz="3800" dirty="0">
                <a:latin typeface="Tahoma" panose="020B0604030504040204" pitchFamily="34" charset="0"/>
                <a:ea typeface="Tahoma" panose="020B0604030504040204" pitchFamily="34" charset="0"/>
                <a:cs typeface="Tahoma" panose="020B0604030504040204" pitchFamily="34" charset="0"/>
              </a:rPr>
              <a:t>стажера, обсуждение опыта переноса полученных знаний </a:t>
            </a:r>
            <a:r>
              <a:rPr lang="ru-RU" sz="3800" dirty="0" smtClean="0">
                <a:latin typeface="Tahoma" panose="020B0604030504040204" pitchFamily="34" charset="0"/>
                <a:ea typeface="Tahoma" panose="020B0604030504040204" pitchFamily="34" charset="0"/>
                <a:cs typeface="Tahoma" panose="020B0604030504040204" pitchFamily="34" charset="0"/>
              </a:rPr>
              <a:t>в реальную практику</a:t>
            </a:r>
          </a:p>
          <a:p>
            <a:pPr marL="0" indent="0" algn="just">
              <a:lnSpc>
                <a:spcPct val="120000"/>
              </a:lnSpc>
              <a:spcBef>
                <a:spcPts val="0"/>
              </a:spcBef>
              <a:spcAft>
                <a:spcPts val="600"/>
              </a:spcAft>
              <a:buNone/>
            </a:pPr>
            <a:r>
              <a:rPr lang="ru-RU" sz="3800" b="1" dirty="0" err="1" smtClean="0">
                <a:solidFill>
                  <a:srgbClr val="C00000"/>
                </a:solidFill>
                <a:latin typeface="Tahoma" panose="020B0604030504040204" pitchFamily="34" charset="0"/>
                <a:ea typeface="Tahoma" panose="020B0604030504040204" pitchFamily="34" charset="0"/>
                <a:cs typeface="Tahoma" panose="020B0604030504040204" pitchFamily="34" charset="0"/>
              </a:rPr>
              <a:t>Тьютор</a:t>
            </a:r>
            <a:r>
              <a:rPr lang="ru-RU" sz="3800" dirty="0" smtClean="0">
                <a:latin typeface="Tahoma" panose="020B0604030504040204" pitchFamily="34" charset="0"/>
                <a:ea typeface="Tahoma" panose="020B0604030504040204" pitchFamily="34" charset="0"/>
                <a:cs typeface="Tahoma" panose="020B0604030504040204" pitchFamily="34" charset="0"/>
              </a:rPr>
              <a:t> сопровождает познавательный </a:t>
            </a:r>
            <a:r>
              <a:rPr lang="ru-RU" sz="3800" dirty="0">
                <a:latin typeface="Tahoma" panose="020B0604030504040204" pitchFamily="34" charset="0"/>
                <a:ea typeface="Tahoma" panose="020B0604030504040204" pitchFamily="34" charset="0"/>
                <a:cs typeface="Tahoma" panose="020B0604030504040204" pitchFamily="34" charset="0"/>
              </a:rPr>
              <a:t>процесс своего подопечного. Он помогает закрепить материал, следит за прогрессом, отвечает на вопросы, поддерживает, если что-то пошло не так</a:t>
            </a:r>
            <a:r>
              <a:rPr lang="ru-RU" sz="3800" dirty="0" smtClean="0">
                <a:latin typeface="Tahoma" panose="020B0604030504040204" pitchFamily="34" charset="0"/>
                <a:ea typeface="Tahoma" panose="020B0604030504040204" pitchFamily="34" charset="0"/>
                <a:cs typeface="Tahoma" panose="020B0604030504040204" pitchFamily="34" charset="0"/>
              </a:rPr>
              <a:t>.</a:t>
            </a:r>
          </a:p>
          <a:p>
            <a:pPr marL="0" indent="0" algn="just">
              <a:lnSpc>
                <a:spcPct val="120000"/>
              </a:lnSpc>
              <a:spcBef>
                <a:spcPts val="0"/>
              </a:spcBef>
              <a:buNone/>
            </a:pPr>
            <a:endParaRPr lang="ru-RU"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Разнообразие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7852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896644" y="1793289"/>
            <a:ext cx="9419208" cy="4261282"/>
          </a:xfrm>
        </p:spPr>
        <p:txBody>
          <a:bodyPr>
            <a:normAutofit fontScale="55000" lnSpcReduction="20000"/>
          </a:bodyPr>
          <a:lstStyle/>
          <a:p>
            <a:pPr marL="0" indent="0" algn="just">
              <a:lnSpc>
                <a:spcPct val="120000"/>
              </a:lnSpc>
              <a:spcBef>
                <a:spcPts val="0"/>
              </a:spcBef>
              <a:spcAft>
                <a:spcPts val="600"/>
              </a:spcAft>
              <a:buNone/>
            </a:pPr>
            <a:r>
              <a:rPr lang="ru-RU" sz="4200" b="1" dirty="0">
                <a:solidFill>
                  <a:srgbClr val="C00000"/>
                </a:solidFill>
                <a:latin typeface="Tahoma" panose="020B0604030504040204" pitchFamily="34" charset="0"/>
                <a:ea typeface="Tahoma" panose="020B0604030504040204" pitchFamily="34" charset="0"/>
                <a:cs typeface="Tahoma" panose="020B0604030504040204" pitchFamily="34" charset="0"/>
              </a:rPr>
              <a:t>Тренинг</a:t>
            </a:r>
            <a:r>
              <a:rPr lang="ru-RU" sz="4200" dirty="0">
                <a:latin typeface="Tahoma" panose="020B0604030504040204" pitchFamily="34" charset="0"/>
                <a:ea typeface="Tahoma" panose="020B0604030504040204" pitchFamily="34" charset="0"/>
                <a:cs typeface="Tahoma" panose="020B0604030504040204" pitchFamily="34" charset="0"/>
              </a:rPr>
              <a:t> – это полная противоположность </a:t>
            </a:r>
            <a:r>
              <a:rPr lang="ru-RU" sz="4200" dirty="0" err="1">
                <a:latin typeface="Tahoma" panose="020B0604030504040204" pitchFamily="34" charset="0"/>
                <a:ea typeface="Tahoma" panose="020B0604030504040204" pitchFamily="34" charset="0"/>
                <a:cs typeface="Tahoma" panose="020B0604030504040204" pitchFamily="34" charset="0"/>
              </a:rPr>
              <a:t>коучингу</a:t>
            </a:r>
            <a:r>
              <a:rPr lang="ru-RU" sz="4200" dirty="0">
                <a:latin typeface="Tahoma" panose="020B0604030504040204" pitchFamily="34" charset="0"/>
                <a:ea typeface="Tahoma" panose="020B0604030504040204" pitchFamily="34" charset="0"/>
                <a:cs typeface="Tahoma" panose="020B0604030504040204" pitchFamily="34" charset="0"/>
              </a:rPr>
              <a:t>. </a:t>
            </a:r>
            <a:endParaRPr lang="ru-RU" sz="4200" dirty="0" smtClean="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4200" dirty="0" smtClean="0">
                <a:latin typeface="Tahoma" panose="020B0604030504040204" pitchFamily="34" charset="0"/>
                <a:ea typeface="Tahoma" panose="020B0604030504040204" pitchFamily="34" charset="0"/>
                <a:cs typeface="Tahoma" panose="020B0604030504040204" pitchFamily="34" charset="0"/>
              </a:rPr>
              <a:t>Его разрабатывают </a:t>
            </a:r>
            <a:r>
              <a:rPr lang="ru-RU" sz="4200" dirty="0">
                <a:latin typeface="Tahoma" panose="020B0604030504040204" pitchFamily="34" charset="0"/>
                <a:ea typeface="Tahoma" panose="020B0604030504040204" pitchFamily="34" charset="0"/>
                <a:cs typeface="Tahoma" panose="020B0604030504040204" pitchFamily="34" charset="0"/>
              </a:rPr>
              <a:t>для того, чтобы дать всем участникам одни и те же навыки, </a:t>
            </a:r>
            <a:r>
              <a:rPr lang="ru-RU" sz="4200" dirty="0" smtClean="0">
                <a:latin typeface="Tahoma" panose="020B0604030504040204" pitchFamily="34" charset="0"/>
                <a:ea typeface="Tahoma" panose="020B0604030504040204" pitchFamily="34" charset="0"/>
                <a:cs typeface="Tahoma" panose="020B0604030504040204" pitchFamily="34" charset="0"/>
              </a:rPr>
              <a:t>соответствующие </a:t>
            </a:r>
            <a:r>
              <a:rPr lang="ru-RU" sz="4200" dirty="0">
                <a:latin typeface="Tahoma" panose="020B0604030504040204" pitchFamily="34" charset="0"/>
                <a:ea typeface="Tahoma" panose="020B0604030504040204" pitchFamily="34" charset="0"/>
                <a:cs typeface="Tahoma" panose="020B0604030504040204" pitchFamily="34" charset="0"/>
              </a:rPr>
              <a:t>некому </a:t>
            </a:r>
            <a:r>
              <a:rPr lang="ru-RU" sz="4200" u="sng" dirty="0">
                <a:latin typeface="Tahoma" panose="020B0604030504040204" pitchFamily="34" charset="0"/>
                <a:ea typeface="Tahoma" panose="020B0604030504040204" pitchFamily="34" charset="0"/>
                <a:cs typeface="Tahoma" panose="020B0604030504040204" pitchFamily="34" charset="0"/>
              </a:rPr>
              <a:t>внешнему стандарту</a:t>
            </a:r>
            <a:r>
              <a:rPr lang="ru-RU" sz="4200" dirty="0">
                <a:latin typeface="Tahoma" panose="020B0604030504040204" pitchFamily="34" charset="0"/>
                <a:ea typeface="Tahoma" panose="020B0604030504040204" pitchFamily="34" charset="0"/>
                <a:cs typeface="Tahoma" panose="020B0604030504040204" pitchFamily="34" charset="0"/>
              </a:rPr>
              <a:t>. Например, как построить </a:t>
            </a:r>
            <a:r>
              <a:rPr lang="ru-RU" sz="4200" dirty="0" smtClean="0">
                <a:latin typeface="Tahoma" panose="020B0604030504040204" pitchFamily="34" charset="0"/>
                <a:ea typeface="Tahoma" panose="020B0604030504040204" pitchFamily="34" charset="0"/>
                <a:cs typeface="Tahoma" panose="020B0604030504040204" pitchFamily="34" charset="0"/>
              </a:rPr>
              <a:t>план-график  </a:t>
            </a:r>
          </a:p>
          <a:p>
            <a:pPr marL="0" indent="0" algn="just">
              <a:lnSpc>
                <a:spcPct val="120000"/>
              </a:lnSpc>
              <a:spcBef>
                <a:spcPts val="0"/>
              </a:spcBef>
              <a:spcAft>
                <a:spcPts val="600"/>
              </a:spcAft>
              <a:buNone/>
            </a:pPr>
            <a:r>
              <a:rPr lang="ru-RU" sz="4200" dirty="0" smtClean="0">
                <a:latin typeface="Tahoma" panose="020B0604030504040204" pitchFamily="34" charset="0"/>
                <a:ea typeface="Tahoma" panose="020B0604030504040204" pitchFamily="34" charset="0"/>
                <a:cs typeface="Tahoma" panose="020B0604030504040204" pitchFamily="34" charset="0"/>
              </a:rPr>
              <a:t>При </a:t>
            </a:r>
            <a:r>
              <a:rPr lang="ru-RU" sz="4200" dirty="0">
                <a:latin typeface="Tahoma" panose="020B0604030504040204" pitchFamily="34" charset="0"/>
                <a:ea typeface="Tahoma" panose="020B0604030504040204" pitchFamily="34" charset="0"/>
                <a:cs typeface="Tahoma" panose="020B0604030504040204" pitchFamily="34" charset="0"/>
              </a:rPr>
              <a:t>этом </a:t>
            </a:r>
            <a:r>
              <a:rPr lang="ru-RU" sz="4200" dirty="0" smtClean="0">
                <a:latin typeface="Tahoma" panose="020B0604030504040204" pitchFamily="34" charset="0"/>
                <a:ea typeface="Tahoma" panose="020B0604030504040204" pitchFamily="34" charset="0"/>
                <a:cs typeface="Tahoma" panose="020B0604030504040204" pitchFamily="34" charset="0"/>
              </a:rPr>
              <a:t>все </a:t>
            </a:r>
            <a:r>
              <a:rPr lang="ru-RU" sz="4200" dirty="0">
                <a:latin typeface="Tahoma" panose="020B0604030504040204" pitchFamily="34" charset="0"/>
                <a:ea typeface="Tahoma" panose="020B0604030504040204" pitchFamily="34" charset="0"/>
                <a:cs typeface="Tahoma" panose="020B0604030504040204" pitchFamily="34" charset="0"/>
              </a:rPr>
              <a:t>участники получает выгоду от обмена </a:t>
            </a:r>
            <a:r>
              <a:rPr lang="ru-RU" sz="4200" dirty="0" err="1">
                <a:latin typeface="Tahoma" panose="020B0604030504040204" pitchFamily="34" charset="0"/>
                <a:ea typeface="Tahoma" panose="020B0604030504040204" pitchFamily="34" charset="0"/>
                <a:cs typeface="Tahoma" panose="020B0604030504040204" pitchFamily="34" charset="0"/>
              </a:rPr>
              <a:t>тренинговым</a:t>
            </a:r>
            <a:r>
              <a:rPr lang="ru-RU" sz="4200" dirty="0">
                <a:latin typeface="Tahoma" panose="020B0604030504040204" pitchFamily="34" charset="0"/>
                <a:ea typeface="Tahoma" panose="020B0604030504040204" pitchFamily="34" charset="0"/>
                <a:cs typeface="Tahoma" panose="020B0604030504040204" pitchFamily="34" charset="0"/>
              </a:rPr>
              <a:t> опытом и идеями. </a:t>
            </a:r>
          </a:p>
          <a:p>
            <a:pPr marL="0" indent="0" algn="just">
              <a:lnSpc>
                <a:spcPct val="120000"/>
              </a:lnSpc>
              <a:spcBef>
                <a:spcPts val="0"/>
              </a:spcBef>
              <a:spcAft>
                <a:spcPts val="600"/>
              </a:spcAft>
              <a:buNone/>
            </a:pPr>
            <a:r>
              <a:rPr lang="ru-RU" sz="4200" dirty="0">
                <a:latin typeface="Tahoma" panose="020B0604030504040204" pitchFamily="34" charset="0"/>
                <a:ea typeface="Tahoma" panose="020B0604030504040204" pitchFamily="34" charset="0"/>
                <a:cs typeface="Tahoma" panose="020B0604030504040204" pitchFamily="34" charset="0"/>
              </a:rPr>
              <a:t>Тренинг проводится по принципу «один подход для всех</a:t>
            </a:r>
            <a:r>
              <a:rPr lang="ru-RU" sz="4200" dirty="0" smtClean="0">
                <a:latin typeface="Tahoma" panose="020B0604030504040204" pitchFamily="34" charset="0"/>
                <a:ea typeface="Tahoma" panose="020B0604030504040204" pitchFamily="34" charset="0"/>
                <a:cs typeface="Tahoma" panose="020B0604030504040204" pitchFamily="34" charset="0"/>
              </a:rPr>
              <a:t>». </a:t>
            </a:r>
          </a:p>
          <a:p>
            <a:pPr marL="0" indent="0" algn="just">
              <a:lnSpc>
                <a:spcPct val="120000"/>
              </a:lnSpc>
              <a:spcBef>
                <a:spcPts val="0"/>
              </a:spcBef>
              <a:spcAft>
                <a:spcPts val="600"/>
              </a:spcAft>
              <a:buNone/>
            </a:pPr>
            <a:endParaRPr lang="ru-RU" sz="4200" dirty="0">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r>
              <a:rPr lang="ru-RU" sz="4200" b="1" dirty="0">
                <a:solidFill>
                  <a:srgbClr val="C00000"/>
                </a:solidFill>
                <a:latin typeface="Tahoma" panose="020B0604030504040204" pitchFamily="34" charset="0"/>
                <a:ea typeface="Tahoma" panose="020B0604030504040204" pitchFamily="34" charset="0"/>
                <a:cs typeface="Tahoma" panose="020B0604030504040204" pitchFamily="34" charset="0"/>
              </a:rPr>
              <a:t>Еще есть </a:t>
            </a:r>
            <a:r>
              <a:rPr lang="ru-RU" sz="4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консультант</a:t>
            </a:r>
            <a:r>
              <a:rPr lang="ru-RU" sz="4200" b="1" dirty="0">
                <a:solidFill>
                  <a:srgbClr val="C00000"/>
                </a:solidFill>
                <a:latin typeface="Tahoma" panose="020B0604030504040204" pitchFamily="34" charset="0"/>
                <a:ea typeface="Tahoma" panose="020B0604030504040204" pitchFamily="34" charset="0"/>
                <a:cs typeface="Tahoma" panose="020B0604030504040204" pitchFamily="34" charset="0"/>
              </a:rPr>
              <a:t>, мастер, </a:t>
            </a:r>
            <a:r>
              <a:rPr lang="ru-RU" sz="4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методист, визионер, общественный воспитатель….</a:t>
            </a:r>
            <a:endParaRPr lang="ru-RU" sz="4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0" indent="0" algn="just">
              <a:lnSpc>
                <a:spcPct val="120000"/>
              </a:lnSpc>
              <a:spcBef>
                <a:spcPts val="0"/>
              </a:spcBef>
              <a:spcAft>
                <a:spcPts val="600"/>
              </a:spcAft>
              <a:buNone/>
            </a:pPr>
            <a:endParaRPr lang="ru-RU" dirty="0" smtClean="0"/>
          </a:p>
          <a:p>
            <a:pPr marL="0" indent="0" algn="just">
              <a:lnSpc>
                <a:spcPct val="110000"/>
              </a:lnSpc>
              <a:spcBef>
                <a:spcPts val="0"/>
              </a:spcBef>
              <a:spcAft>
                <a:spcPts val="600"/>
              </a:spcAft>
              <a:buNone/>
            </a:pPr>
            <a:endParaRPr lang="ru-RU" dirty="0">
              <a:latin typeface="Tahoma" panose="020B0604030504040204" pitchFamily="34" charset="0"/>
              <a:ea typeface="Tahoma" panose="020B0604030504040204" pitchFamily="34" charset="0"/>
              <a:cs typeface="Tahoma" panose="020B0604030504040204" pitchFamily="34" charset="0"/>
            </a:endParaRPr>
          </a:p>
        </p:txBody>
      </p:sp>
      <p:sp>
        <p:nvSpPr>
          <p:cNvPr id="5" name="Нижний колонтитул 4"/>
          <p:cNvSpPr txBox="1">
            <a:spLocks/>
          </p:cNvSpPr>
          <p:nvPr/>
        </p:nvSpPr>
        <p:spPr>
          <a:xfrm>
            <a:off x="2201662" y="228600"/>
            <a:ext cx="9990339" cy="8367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lstStyle>
            <a:defPPr>
              <a:defRPr lang="en-US"/>
            </a:defPPr>
            <a:lvl1pPr marL="0" algn="r" defTabSz="457200" rtl="0" eaLnBrk="1" latinLnBrk="0" hangingPunct="1">
              <a:defRPr lang="ru-RU" sz="1800" kern="1200" dirty="0" smtClean="0">
                <a:solidFill>
                  <a:schemeClr val="bg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ru-RU" sz="2400" b="1" dirty="0" smtClean="0">
                <a:latin typeface="Tahoma" panose="020B0604030504040204" pitchFamily="34" charset="0"/>
                <a:ea typeface="Tahoma" panose="020B0604030504040204" pitchFamily="34" charset="0"/>
                <a:cs typeface="Tahoma" panose="020B0604030504040204" pitchFamily="34" charset="0"/>
              </a:rPr>
              <a:t>Разнообразие наставничества</a:t>
            </a:r>
            <a:endParaRPr lang="ru-RU"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5745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RU" dirty="0"/>
          </a:p>
        </p:txBody>
      </p:sp>
      <p:pic>
        <p:nvPicPr>
          <p:cNvPr id="2050" name="Picture 2" descr="https://ds03.infourok.ru/uploads/ex/1320/0005cbf7-a2d03f27/img1.jpg"/>
          <p:cNvPicPr>
            <a:picLocks noChangeAspect="1" noChangeArrowheads="1"/>
          </p:cNvPicPr>
          <p:nvPr/>
        </p:nvPicPr>
        <p:blipFill rotWithShape="1">
          <a:blip r:embed="rId2">
            <a:extLst>
              <a:ext uri="{28A0092B-C50C-407E-A947-70E740481C1C}">
                <a14:useLocalDpi xmlns:a14="http://schemas.microsoft.com/office/drawing/2010/main" val="0"/>
              </a:ext>
            </a:extLst>
          </a:blip>
          <a:srcRect l="10167" t="23669" r="4913" b="13017"/>
          <a:stretch/>
        </p:blipFill>
        <p:spPr bwMode="auto">
          <a:xfrm>
            <a:off x="1358284" y="1402672"/>
            <a:ext cx="9676661" cy="4927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625418"/>
      </p:ext>
    </p:extLst>
  </p:cSld>
  <p:clrMapOvr>
    <a:masterClrMapping/>
  </p:clrMapOvr>
</p:sld>
</file>

<file path=ppt/theme/theme1.xml><?xml version="1.0" encoding="utf-8"?>
<a:theme xmlns:a="http://schemas.openxmlformats.org/drawingml/2006/main" name="ЮГУ">
  <a:themeElements>
    <a:clrScheme name="Югорский государственный университет">
      <a:dk1>
        <a:srgbClr val="00629B"/>
      </a:dk1>
      <a:lt1>
        <a:srgbClr val="FFFFFF"/>
      </a:lt1>
      <a:dk2>
        <a:srgbClr val="A7A8AA"/>
      </a:dk2>
      <a:lt2>
        <a:srgbClr val="FFFFFF"/>
      </a:lt2>
      <a:accent1>
        <a:srgbClr val="00629B"/>
      </a:accent1>
      <a:accent2>
        <a:srgbClr val="008755"/>
      </a:accent2>
      <a:accent3>
        <a:srgbClr val="6B3077"/>
      </a:accent3>
      <a:accent4>
        <a:srgbClr val="009CDE"/>
      </a:accent4>
      <a:accent5>
        <a:srgbClr val="FF6900"/>
      </a:accent5>
      <a:accent6>
        <a:srgbClr val="101820"/>
      </a:accent6>
      <a:hlink>
        <a:srgbClr val="A7A8AA"/>
      </a:hlink>
      <a:folHlink>
        <a:srgbClr val="6B3077"/>
      </a:folHlink>
    </a:clrScheme>
    <a:fontScheme name="Югорский государственный университет">
      <a:majorFont>
        <a:latin typeface="PT Sans Caption"/>
        <a:ea typeface=""/>
        <a:cs typeface=""/>
      </a:majorFont>
      <a:minorFont>
        <a:latin typeface="PT San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Институт НиГ ЮГУ" id="{88FBCA68-7BA2-4158-8F69-5C6BDE420372}" vid="{B1EFACE3-71F5-4EAF-9BA4-797517F977BA}"/>
    </a:ext>
  </a:extLst>
</a:theme>
</file>

<file path=ppt/theme/theme2.xml><?xml version="1.0" encoding="utf-8"?>
<a:theme xmlns:a="http://schemas.openxmlformats.org/drawingml/2006/main" name="ЮГУ 2">
  <a:themeElements>
    <a:clrScheme name="Югорский государственный университет">
      <a:dk1>
        <a:srgbClr val="00629B"/>
      </a:dk1>
      <a:lt1>
        <a:srgbClr val="FFFFFF"/>
      </a:lt1>
      <a:dk2>
        <a:srgbClr val="A7A8AA"/>
      </a:dk2>
      <a:lt2>
        <a:srgbClr val="FFFFFF"/>
      </a:lt2>
      <a:accent1>
        <a:srgbClr val="00629B"/>
      </a:accent1>
      <a:accent2>
        <a:srgbClr val="008755"/>
      </a:accent2>
      <a:accent3>
        <a:srgbClr val="6B3077"/>
      </a:accent3>
      <a:accent4>
        <a:srgbClr val="009CDE"/>
      </a:accent4>
      <a:accent5>
        <a:srgbClr val="FF6900"/>
      </a:accent5>
      <a:accent6>
        <a:srgbClr val="101820"/>
      </a:accent6>
      <a:hlink>
        <a:srgbClr val="A7A8AA"/>
      </a:hlink>
      <a:folHlink>
        <a:srgbClr val="6B3077"/>
      </a:folHlink>
    </a:clrScheme>
    <a:fontScheme name="Югорский государственный университет">
      <a:majorFont>
        <a:latin typeface="PT Sans Caption"/>
        <a:ea typeface=""/>
        <a:cs typeface=""/>
      </a:majorFont>
      <a:minorFont>
        <a:latin typeface="PT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Основной стиль презентации ЮГУ" id="{B2664E47-FE78-4B88-BD0E-9E9779EFC41A}" vid="{6E68C8F9-5164-46F7-AE45-8167F9538A77}"/>
    </a:ext>
  </a:extLst>
</a:theme>
</file>

<file path=docProps/app.xml><?xml version="1.0" encoding="utf-8"?>
<Properties xmlns="http://schemas.openxmlformats.org/officeDocument/2006/extended-properties" xmlns:vt="http://schemas.openxmlformats.org/officeDocument/2006/docPropsVTypes">
  <Template>Институт НиГ ЮГУ</Template>
  <TotalTime>1477</TotalTime>
  <Words>5566</Words>
  <Application>Microsoft Office PowerPoint</Application>
  <PresentationFormat>Широкоэкранный</PresentationFormat>
  <Paragraphs>435</Paragraphs>
  <Slides>64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64</vt:i4>
      </vt:variant>
    </vt:vector>
  </HeadingPairs>
  <TitlesOfParts>
    <vt:vector size="72" baseType="lpstr">
      <vt:lpstr>Arial</vt:lpstr>
      <vt:lpstr>PT Sans</vt:lpstr>
      <vt:lpstr>PT Sans Caption</vt:lpstr>
      <vt:lpstr>Tahoma</vt:lpstr>
      <vt:lpstr>Verdana</vt:lpstr>
      <vt:lpstr>Wingdings</vt:lpstr>
      <vt:lpstr>ЮГУ</vt:lpstr>
      <vt:lpstr>ЮГУ 2</vt:lpstr>
      <vt:lpstr>Региональный  методический семинар «Внедрение и развитие института наставничества в сфере физической культуры и спорта»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Rudolf Fink</dc:creator>
  <cp:lastModifiedBy>1</cp:lastModifiedBy>
  <cp:revision>569</cp:revision>
  <dcterms:created xsi:type="dcterms:W3CDTF">2019-03-10T22:10:48Z</dcterms:created>
  <dcterms:modified xsi:type="dcterms:W3CDTF">2021-10-29T06:36:56Z</dcterms:modified>
</cp:coreProperties>
</file>