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  <p:sldMasterId id="2147483663" r:id="rId2"/>
  </p:sldMasterIdLst>
  <p:notesMasterIdLst>
    <p:notesMasterId r:id="rId22"/>
  </p:notesMasterIdLst>
  <p:handoutMasterIdLst>
    <p:handoutMasterId r:id="rId23"/>
  </p:handoutMasterIdLst>
  <p:sldIdLst>
    <p:sldId id="2615" r:id="rId3"/>
    <p:sldId id="335" r:id="rId4"/>
    <p:sldId id="407" r:id="rId5"/>
    <p:sldId id="2587" r:id="rId6"/>
    <p:sldId id="2594" r:id="rId7"/>
    <p:sldId id="2595" r:id="rId8"/>
    <p:sldId id="406" r:id="rId9"/>
    <p:sldId id="423" r:id="rId10"/>
    <p:sldId id="413" r:id="rId11"/>
    <p:sldId id="414" r:id="rId12"/>
    <p:sldId id="416" r:id="rId13"/>
    <p:sldId id="405" r:id="rId14"/>
    <p:sldId id="424" r:id="rId15"/>
    <p:sldId id="417" r:id="rId16"/>
    <p:sldId id="390" r:id="rId17"/>
    <p:sldId id="392" r:id="rId18"/>
    <p:sldId id="262" r:id="rId19"/>
    <p:sldId id="2614" r:id="rId20"/>
    <p:sldId id="426" r:id="rId21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44546A"/>
    <a:srgbClr val="59BFD7"/>
    <a:srgbClr val="47B7E9"/>
    <a:srgbClr val="57BAD9"/>
    <a:srgbClr val="41EFEF"/>
    <a:srgbClr val="663300"/>
    <a:srgbClr val="996600"/>
    <a:srgbClr val="33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94" autoAdjust="0"/>
    <p:restoredTop sz="95360" autoAdjust="0"/>
  </p:normalViewPr>
  <p:slideViewPr>
    <p:cSldViewPr snapToGrid="0">
      <p:cViewPr varScale="1">
        <p:scale>
          <a:sx n="59" d="100"/>
          <a:sy n="59" d="100"/>
        </p:scale>
        <p:origin x="1096" y="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E8D8A8-C2FA-441B-952E-108121DD1428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FEFD8D-F1A6-41C0-A4B7-F47407195F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3805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56BEA2-0642-4843-AB31-7593163AFCBF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39489-18A6-4439-B379-2AFFA33E61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044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4412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5ABE12-BD08-4CB6-91EC-861DC74D10CD}" type="slidenum">
              <a:rPr lang="en-CA" smtClean="0">
                <a:solidFill>
                  <a:prstClr val="black"/>
                </a:solidFill>
              </a:rPr>
              <a:pPr/>
              <a:t>2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7787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39489-18A6-4439-B379-2AFFA33E6109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2274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39489-18A6-4439-B379-2AFFA33E6109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4894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39489-18A6-4439-B379-2AFFA33E6109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1721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7" name="Shape 16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 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39489-18A6-4439-B379-2AFFA33E6109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6603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39489-18A6-4439-B379-2AFFA33E6109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857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Игра в командах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39489-18A6-4439-B379-2AFFA33E6109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6481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39489-18A6-4439-B379-2AFFA33E6109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59987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39489-18A6-4439-B379-2AFFA33E6109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0562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39489-18A6-4439-B379-2AFFA33E6109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4086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39489-18A6-4439-B379-2AFFA33E6109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9192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39489-18A6-4439-B379-2AFFA33E6109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0840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39489-18A6-4439-B379-2AFFA33E6109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4644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39489-18A6-4439-B379-2AFFA33E6109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837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B7A75-3802-4B78-86E5-3F5B31AF0809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98FEB-E5BA-4ABA-B73F-60B75C9842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113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B7A75-3802-4B78-86E5-3F5B31AF0809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98FEB-E5BA-4ABA-B73F-60B75C9842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76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B7A75-3802-4B78-86E5-3F5B31AF0809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98FEB-E5BA-4ABA-B73F-60B75C9842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541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Title and Content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975786" y="1"/>
            <a:ext cx="10782300" cy="891372"/>
          </a:xfrm>
        </p:spPr>
        <p:txBody>
          <a:bodyPr anchor="b" anchorCtr="0"/>
          <a:lstStyle>
            <a:lvl1pPr marL="0" indent="0">
              <a:lnSpc>
                <a:spcPts val="2400"/>
              </a:lnSpc>
              <a:buFont typeface="Arial" panose="020B0604020202020204" pitchFamily="34" charset="0"/>
              <a:buNone/>
              <a:defRPr sz="2400" b="1" cap="none" baseline="0">
                <a:solidFill>
                  <a:schemeClr val="tx2"/>
                </a:solidFill>
              </a:defRPr>
            </a:lvl1pPr>
            <a:lvl2pPr marL="0" indent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400" b="1" cap="none" baseline="0">
                <a:solidFill>
                  <a:schemeClr val="accent5"/>
                </a:solidFill>
              </a:defRPr>
            </a:lvl2pPr>
            <a:lvl3pPr marL="0" indent="0">
              <a:lnSpc>
                <a:spcPts val="2400"/>
              </a:lnSpc>
              <a:buNone/>
              <a:defRPr sz="2400" b="1" cap="all" baseline="0">
                <a:solidFill>
                  <a:schemeClr val="tx2"/>
                </a:solidFill>
              </a:defRPr>
            </a:lvl3pPr>
            <a:lvl4pPr marL="0" indent="0">
              <a:lnSpc>
                <a:spcPts val="2400"/>
              </a:lnSpc>
              <a:buNone/>
              <a:defRPr sz="2400" b="1" cap="all" baseline="0">
                <a:solidFill>
                  <a:schemeClr val="tx2"/>
                </a:solidFill>
              </a:defRPr>
            </a:lvl4pPr>
            <a:lvl5pPr marL="0" indent="0">
              <a:lnSpc>
                <a:spcPts val="2400"/>
              </a:lnSpc>
              <a:buFont typeface="Arial" panose="020B0604020202020204" pitchFamily="34" charset="0"/>
              <a:buNone/>
              <a:defRPr sz="2400" b="1" cap="all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title styles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1472597" y="6257118"/>
            <a:ext cx="287603" cy="3661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8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/>
              <a:t>/ </a:t>
            </a:r>
            <a:fld id="{FA671E7E-8DEB-4B02-9D96-1DFAEE94330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7611796" y="6257118"/>
            <a:ext cx="3864864" cy="3661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8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2351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7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47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>
            <a:spLocks/>
          </p:cNvSpPr>
          <p:nvPr userDrawn="1"/>
        </p:nvSpPr>
        <p:spPr bwMode="auto">
          <a:xfrm>
            <a:off x="10848975" y="0"/>
            <a:ext cx="496676" cy="533400"/>
          </a:xfrm>
          <a:custGeom>
            <a:avLst/>
            <a:gdLst>
              <a:gd name="T0" fmla="*/ 0 w 346"/>
              <a:gd name="T1" fmla="*/ 0 h 372"/>
              <a:gd name="T2" fmla="*/ 0 w 346"/>
              <a:gd name="T3" fmla="*/ 269 h 372"/>
              <a:gd name="T4" fmla="*/ 17 w 346"/>
              <a:gd name="T5" fmla="*/ 298 h 372"/>
              <a:gd name="T6" fmla="*/ 155 w 346"/>
              <a:gd name="T7" fmla="*/ 367 h 372"/>
              <a:gd name="T8" fmla="*/ 191 w 346"/>
              <a:gd name="T9" fmla="*/ 367 h 372"/>
              <a:gd name="T10" fmla="*/ 328 w 346"/>
              <a:gd name="T11" fmla="*/ 298 h 372"/>
              <a:gd name="T12" fmla="*/ 346 w 346"/>
              <a:gd name="T13" fmla="*/ 269 h 372"/>
              <a:gd name="T14" fmla="*/ 346 w 346"/>
              <a:gd name="T15" fmla="*/ 0 h 372"/>
              <a:gd name="T16" fmla="*/ 0 w 346"/>
              <a:gd name="T17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46" h="372">
                <a:moveTo>
                  <a:pt x="0" y="0"/>
                </a:moveTo>
                <a:cubicBezTo>
                  <a:pt x="0" y="269"/>
                  <a:pt x="0" y="269"/>
                  <a:pt x="0" y="269"/>
                </a:cubicBezTo>
                <a:cubicBezTo>
                  <a:pt x="0" y="280"/>
                  <a:pt x="8" y="293"/>
                  <a:pt x="17" y="298"/>
                </a:cubicBezTo>
                <a:cubicBezTo>
                  <a:pt x="155" y="367"/>
                  <a:pt x="155" y="367"/>
                  <a:pt x="155" y="367"/>
                </a:cubicBezTo>
                <a:cubicBezTo>
                  <a:pt x="165" y="372"/>
                  <a:pt x="181" y="372"/>
                  <a:pt x="191" y="367"/>
                </a:cubicBezTo>
                <a:cubicBezTo>
                  <a:pt x="328" y="298"/>
                  <a:pt x="328" y="298"/>
                  <a:pt x="328" y="298"/>
                </a:cubicBezTo>
                <a:cubicBezTo>
                  <a:pt x="338" y="293"/>
                  <a:pt x="346" y="280"/>
                  <a:pt x="346" y="269"/>
                </a:cubicBezTo>
                <a:cubicBezTo>
                  <a:pt x="346" y="0"/>
                  <a:pt x="346" y="0"/>
                  <a:pt x="346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2" name="TextBox 21"/>
          <p:cNvSpPr txBox="1"/>
          <p:nvPr userDrawn="1"/>
        </p:nvSpPr>
        <p:spPr>
          <a:xfrm>
            <a:off x="10897579" y="93761"/>
            <a:ext cx="3994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4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ctr"/>
              <a:t>‹#›</a:t>
            </a:fld>
            <a:endParaRPr lang="id-ID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414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2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1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15135718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30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4307329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9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5055966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8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9" name="Текст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3238517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20734971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3432234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B7A75-3802-4B78-86E5-3F5B31AF0809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98FEB-E5BA-4ABA-B73F-60B75C9842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5677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Текст заголовка</a:t>
            </a:r>
          </a:p>
        </p:txBody>
      </p:sp>
      <p:sp>
        <p:nvSpPr>
          <p:cNvPr id="73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4" name="Текст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97087497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Текст заголовка</a:t>
            </a:r>
          </a:p>
        </p:txBody>
      </p:sp>
      <p:sp>
        <p:nvSpPr>
          <p:cNvPr id="83" name="Рисунок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9980841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93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96257036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traight Connector 3"/>
          <p:cNvSpPr/>
          <p:nvPr/>
        </p:nvSpPr>
        <p:spPr>
          <a:xfrm>
            <a:off x="-2" y="6089651"/>
            <a:ext cx="4023788" cy="11115"/>
          </a:xfrm>
          <a:prstGeom prst="line">
            <a:avLst/>
          </a:prstGeom>
          <a:ln w="19050">
            <a:solidFill>
              <a:schemeClr val="accent2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2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03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75785" y="0"/>
            <a:ext cx="10782301" cy="891374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10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269134" y="6496049"/>
            <a:ext cx="127001" cy="127001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800">
                <a:solidFill>
                  <a:srgbClr val="558ED5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65359507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Freeform 5"/>
          <p:cNvSpPr/>
          <p:nvPr/>
        </p:nvSpPr>
        <p:spPr>
          <a:xfrm>
            <a:off x="10848975" y="-1"/>
            <a:ext cx="496677" cy="5316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27" extrusionOk="0">
                <a:moveTo>
                  <a:pt x="0" y="0"/>
                </a:moveTo>
                <a:cubicBezTo>
                  <a:pt x="0" y="15619"/>
                  <a:pt x="0" y="15619"/>
                  <a:pt x="0" y="15619"/>
                </a:cubicBezTo>
                <a:cubicBezTo>
                  <a:pt x="0" y="16258"/>
                  <a:pt x="499" y="17013"/>
                  <a:pt x="1061" y="17303"/>
                </a:cubicBezTo>
                <a:cubicBezTo>
                  <a:pt x="9676" y="21310"/>
                  <a:pt x="9676" y="21310"/>
                  <a:pt x="9676" y="21310"/>
                </a:cubicBezTo>
                <a:cubicBezTo>
                  <a:pt x="10301" y="21600"/>
                  <a:pt x="11299" y="21600"/>
                  <a:pt x="11924" y="21310"/>
                </a:cubicBezTo>
                <a:cubicBezTo>
                  <a:pt x="20476" y="17303"/>
                  <a:pt x="20476" y="17303"/>
                  <a:pt x="20476" y="17303"/>
                </a:cubicBezTo>
                <a:cubicBezTo>
                  <a:pt x="21101" y="17013"/>
                  <a:pt x="21600" y="16258"/>
                  <a:pt x="21600" y="15619"/>
                </a:cubicBezTo>
                <a:cubicBezTo>
                  <a:pt x="21600" y="0"/>
                  <a:pt x="21600" y="0"/>
                  <a:pt x="2160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1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0955127" y="93760"/>
            <a:ext cx="284372" cy="280800"/>
          </a:xfrm>
          <a:prstGeom prst="rect">
            <a:avLst/>
          </a:prstGeom>
        </p:spPr>
        <p:txBody>
          <a:bodyPr anchor="t"/>
          <a:lstStyle>
            <a:lvl1pPr algn="ctr">
              <a:defRPr sz="1400" b="1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6936188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icture Placeholder 5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20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6542357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2_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Rectangle 2"/>
          <p:cNvSpPr/>
          <p:nvPr/>
        </p:nvSpPr>
        <p:spPr>
          <a:xfrm rot="5400000">
            <a:off x="6701813" y="1367813"/>
            <a:ext cx="6857553" cy="412282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9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8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6786880" y="960036"/>
            <a:ext cx="3968851" cy="493792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29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90417692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icture Placeholder 6"/>
          <p:cNvSpPr>
            <a:spLocks noGrp="1"/>
          </p:cNvSpPr>
          <p:nvPr>
            <p:ph type="pic" idx="21"/>
          </p:nvPr>
        </p:nvSpPr>
        <p:spPr>
          <a:xfrm>
            <a:off x="1" y="0"/>
            <a:ext cx="12192001" cy="43434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17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5409812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lideAdd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pHolder4"/>
          <p:cNvSpPr>
            <a:spLocks noGrp="1"/>
          </p:cNvSpPr>
          <p:nvPr>
            <p:ph type="pic" sz="quarter" idx="21"/>
          </p:nvPr>
        </p:nvSpPr>
        <p:spPr>
          <a:xfrm>
            <a:off x="1547052" y="1561847"/>
            <a:ext cx="3550825" cy="3731514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3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3345683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Title Slide 0">
    <p:bg>
      <p:bgPr>
        <a:gradFill flip="none" rotWithShape="1">
          <a:gsLst>
            <a:gs pos="0">
              <a:srgbClr val="649A3F"/>
            </a:gs>
            <a:gs pos="70000">
              <a:srgbClr val="00B050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0955127" y="93760"/>
            <a:ext cx="284372" cy="280800"/>
          </a:xfrm>
          <a:prstGeom prst="rect">
            <a:avLst/>
          </a:prstGeom>
        </p:spPr>
        <p:txBody>
          <a:bodyPr anchor="t"/>
          <a:lstStyle>
            <a:lvl1pPr algn="ctr">
              <a:defRPr sz="1400" b="1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7614887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B7A75-3802-4B78-86E5-3F5B31AF0809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98FEB-E5BA-4ABA-B73F-60B75C9842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62162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Title Slide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Picture Placeholder 3"/>
          <p:cNvSpPr>
            <a:spLocks noGrp="1"/>
          </p:cNvSpPr>
          <p:nvPr>
            <p:ph type="pic" sz="half" idx="21"/>
          </p:nvPr>
        </p:nvSpPr>
        <p:spPr>
          <a:xfrm>
            <a:off x="835271" y="1798591"/>
            <a:ext cx="4969744" cy="375334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73" name="Picture Placeholder 3"/>
          <p:cNvSpPr>
            <a:spLocks noGrp="1"/>
          </p:cNvSpPr>
          <p:nvPr>
            <p:ph type="pic" sz="half" idx="22"/>
          </p:nvPr>
        </p:nvSpPr>
        <p:spPr>
          <a:xfrm>
            <a:off x="6386986" y="1798591"/>
            <a:ext cx="4969745" cy="375334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7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21924" y="6346649"/>
            <a:ext cx="335867" cy="333088"/>
          </a:xfrm>
          <a:prstGeom prst="rect">
            <a:avLst/>
          </a:prstGeom>
        </p:spPr>
        <p:txBody>
          <a:bodyPr anchor="t"/>
          <a:lstStyle>
            <a:lvl1pPr algn="l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5891851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6_Custom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icture Placeholder 6"/>
          <p:cNvSpPr>
            <a:spLocks noGrp="1"/>
          </p:cNvSpPr>
          <p:nvPr>
            <p:ph type="pic" sz="quarter" idx="21"/>
          </p:nvPr>
        </p:nvSpPr>
        <p:spPr>
          <a:xfrm>
            <a:off x="8314242" y="4080386"/>
            <a:ext cx="2461488" cy="173884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82" name="Picture Placeholder 5"/>
          <p:cNvSpPr>
            <a:spLocks noGrp="1"/>
          </p:cNvSpPr>
          <p:nvPr>
            <p:ph type="pic" sz="quarter" idx="22"/>
          </p:nvPr>
        </p:nvSpPr>
        <p:spPr>
          <a:xfrm>
            <a:off x="5715251" y="4080386"/>
            <a:ext cx="2461488" cy="173884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83" name="Picture Placeholder 6"/>
          <p:cNvSpPr>
            <a:spLocks noGrp="1"/>
          </p:cNvSpPr>
          <p:nvPr>
            <p:ph type="pic" sz="quarter" idx="23"/>
          </p:nvPr>
        </p:nvSpPr>
        <p:spPr>
          <a:xfrm>
            <a:off x="8314242" y="2187678"/>
            <a:ext cx="2461488" cy="173884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84" name="Picture Placeholder 5"/>
          <p:cNvSpPr>
            <a:spLocks noGrp="1"/>
          </p:cNvSpPr>
          <p:nvPr>
            <p:ph type="pic" sz="quarter" idx="24"/>
          </p:nvPr>
        </p:nvSpPr>
        <p:spPr>
          <a:xfrm>
            <a:off x="5715251" y="2187678"/>
            <a:ext cx="2461488" cy="173884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8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39050243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Picture Placeholder 8"/>
          <p:cNvSpPr>
            <a:spLocks noGrp="1"/>
          </p:cNvSpPr>
          <p:nvPr>
            <p:ph type="pic" sz="half" idx="21"/>
          </p:nvPr>
        </p:nvSpPr>
        <p:spPr>
          <a:xfrm>
            <a:off x="0" y="0"/>
            <a:ext cx="12192000" cy="2582462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9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84045902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Freeform 5"/>
          <p:cNvSpPr/>
          <p:nvPr/>
        </p:nvSpPr>
        <p:spPr>
          <a:xfrm>
            <a:off x="10848975" y="-1"/>
            <a:ext cx="496677" cy="5316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27" extrusionOk="0">
                <a:moveTo>
                  <a:pt x="0" y="0"/>
                </a:moveTo>
                <a:cubicBezTo>
                  <a:pt x="0" y="15619"/>
                  <a:pt x="0" y="15619"/>
                  <a:pt x="0" y="15619"/>
                </a:cubicBezTo>
                <a:cubicBezTo>
                  <a:pt x="0" y="16258"/>
                  <a:pt x="499" y="17013"/>
                  <a:pt x="1061" y="17303"/>
                </a:cubicBezTo>
                <a:cubicBezTo>
                  <a:pt x="9676" y="21310"/>
                  <a:pt x="9676" y="21310"/>
                  <a:pt x="9676" y="21310"/>
                </a:cubicBezTo>
                <a:cubicBezTo>
                  <a:pt x="10301" y="21600"/>
                  <a:pt x="11299" y="21600"/>
                  <a:pt x="11924" y="21310"/>
                </a:cubicBezTo>
                <a:cubicBezTo>
                  <a:pt x="20476" y="17303"/>
                  <a:pt x="20476" y="17303"/>
                  <a:pt x="20476" y="17303"/>
                </a:cubicBezTo>
                <a:cubicBezTo>
                  <a:pt x="21101" y="17013"/>
                  <a:pt x="21600" y="16258"/>
                  <a:pt x="21600" y="15619"/>
                </a:cubicBezTo>
                <a:cubicBezTo>
                  <a:pt x="21600" y="0"/>
                  <a:pt x="21600" y="0"/>
                  <a:pt x="2160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01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0955127" y="93760"/>
            <a:ext cx="284372" cy="280800"/>
          </a:xfrm>
          <a:prstGeom prst="rect">
            <a:avLst/>
          </a:prstGeom>
        </p:spPr>
        <p:txBody>
          <a:bodyPr anchor="t"/>
          <a:lstStyle>
            <a:lvl1pPr algn="ctr">
              <a:defRPr sz="1400" b="1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02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450173" y="2284944"/>
            <a:ext cx="1697847" cy="1697848"/>
          </a:xfrm>
          <a:prstGeom prst="rect">
            <a:avLst/>
          </a:prstGeom>
          <a:ln w="38100">
            <a:solidFill>
              <a:schemeClr val="accent1"/>
            </a:solidFill>
            <a:round/>
          </a:ln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03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971864" y="2284944"/>
            <a:ext cx="1697847" cy="1697848"/>
          </a:xfrm>
          <a:prstGeom prst="rect">
            <a:avLst/>
          </a:prstGeom>
          <a:ln w="38100">
            <a:solidFill>
              <a:schemeClr val="accent2"/>
            </a:solidFill>
            <a:round/>
          </a:ln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0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508784" y="2284944"/>
            <a:ext cx="1697847" cy="1697848"/>
          </a:xfrm>
          <a:prstGeom prst="rect">
            <a:avLst/>
          </a:prstGeom>
          <a:ln w="38100">
            <a:solidFill>
              <a:schemeClr val="accent3"/>
            </a:solidFill>
            <a:round/>
          </a:ln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0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030475" y="2284944"/>
            <a:ext cx="1697847" cy="1697848"/>
          </a:xfrm>
          <a:prstGeom prst="rect">
            <a:avLst/>
          </a:prstGeom>
          <a:ln w="38100">
            <a:solidFill>
              <a:schemeClr val="accent4"/>
            </a:solidFill>
            <a:round/>
          </a:ln>
        </p:spPr>
        <p:txBody>
          <a:bodyPr lIns="91439" rIns="91439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6053452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313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78377800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3_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Rectangle 2"/>
          <p:cNvSpPr/>
          <p:nvPr/>
        </p:nvSpPr>
        <p:spPr>
          <a:xfrm rot="5400000">
            <a:off x="6701813" y="1367813"/>
            <a:ext cx="6857553" cy="412282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9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22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6786880" y="960036"/>
            <a:ext cx="3968851" cy="493792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2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37061569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31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3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03573938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B7A75-3802-4B78-86E5-3F5B31AF0809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98FEB-E5BA-4ABA-B73F-60B75C9842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156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B7A75-3802-4B78-86E5-3F5B31AF0809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98FEB-E5BA-4ABA-B73F-60B75C9842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358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B7A75-3802-4B78-86E5-3F5B31AF0809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98FEB-E5BA-4ABA-B73F-60B75C9842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523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B7A75-3802-4B78-86E5-3F5B31AF0809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98FEB-E5BA-4ABA-B73F-60B75C9842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552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B7A75-3802-4B78-86E5-3F5B31AF0809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98FEB-E5BA-4ABA-B73F-60B75C9842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390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B7A75-3802-4B78-86E5-3F5B31AF0809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98FEB-E5BA-4ABA-B73F-60B75C9842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355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CB7A75-3802-4B78-86E5-3F5B31AF0809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998FEB-E5BA-4ABA-B73F-60B75C9842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810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50817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  <p:sldLayoutId id="2147483681" r:id="rId18"/>
    <p:sldLayoutId id="2147483682" r:id="rId19"/>
    <p:sldLayoutId id="2147483683" r:id="rId20"/>
    <p:sldLayoutId id="2147483684" r:id="rId21"/>
    <p:sldLayoutId id="2147483685" r:id="rId22"/>
    <p:sldLayoutId id="2147483686" r:id="rId23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list.rusada.ru/" TargetMode="Externa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19"/>
          <p:cNvSpPr>
            <a:spLocks/>
          </p:cNvSpPr>
          <p:nvPr/>
        </p:nvSpPr>
        <p:spPr bwMode="auto">
          <a:xfrm>
            <a:off x="266733" y="-58407"/>
            <a:ext cx="3853543" cy="6924461"/>
          </a:xfrm>
          <a:custGeom>
            <a:avLst/>
            <a:gdLst>
              <a:gd name="T0" fmla="*/ 453 w 453"/>
              <a:gd name="T1" fmla="*/ 4 h 814"/>
              <a:gd name="T2" fmla="*/ 284 w 453"/>
              <a:gd name="T3" fmla="*/ 4 h 814"/>
              <a:gd name="T4" fmla="*/ 286 w 453"/>
              <a:gd name="T5" fmla="*/ 0 h 814"/>
              <a:gd name="T6" fmla="*/ 0 w 453"/>
              <a:gd name="T7" fmla="*/ 414 h 814"/>
              <a:gd name="T8" fmla="*/ 275 w 453"/>
              <a:gd name="T9" fmla="*/ 814 h 814"/>
              <a:gd name="T10" fmla="*/ 444 w 453"/>
              <a:gd name="T11" fmla="*/ 814 h 814"/>
              <a:gd name="T12" fmla="*/ 166 w 453"/>
              <a:gd name="T13" fmla="*/ 416 h 814"/>
              <a:gd name="T14" fmla="*/ 453 w 453"/>
              <a:gd name="T15" fmla="*/ 4 h 8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53" h="814">
                <a:moveTo>
                  <a:pt x="453" y="4"/>
                </a:moveTo>
                <a:lnTo>
                  <a:pt x="284" y="4"/>
                </a:lnTo>
                <a:lnTo>
                  <a:pt x="286" y="0"/>
                </a:lnTo>
                <a:lnTo>
                  <a:pt x="0" y="414"/>
                </a:lnTo>
                <a:lnTo>
                  <a:pt x="275" y="814"/>
                </a:lnTo>
                <a:lnTo>
                  <a:pt x="444" y="814"/>
                </a:lnTo>
                <a:lnTo>
                  <a:pt x="166" y="416"/>
                </a:lnTo>
                <a:lnTo>
                  <a:pt x="453" y="4"/>
                </a:lnTo>
                <a:close/>
              </a:path>
            </a:pathLst>
          </a:custGeom>
          <a:solidFill>
            <a:srgbClr val="00B0F0"/>
          </a:solidFill>
          <a:ln w="0" cmpd="dbl">
            <a:solidFill>
              <a:schemeClr val="bg1">
                <a:alpha val="37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2" name="Freeform 19"/>
          <p:cNvSpPr>
            <a:spLocks/>
          </p:cNvSpPr>
          <p:nvPr/>
        </p:nvSpPr>
        <p:spPr bwMode="auto">
          <a:xfrm>
            <a:off x="1355637" y="-58407"/>
            <a:ext cx="3853543" cy="6924461"/>
          </a:xfrm>
          <a:custGeom>
            <a:avLst/>
            <a:gdLst>
              <a:gd name="T0" fmla="*/ 453 w 453"/>
              <a:gd name="T1" fmla="*/ 4 h 814"/>
              <a:gd name="T2" fmla="*/ 284 w 453"/>
              <a:gd name="T3" fmla="*/ 4 h 814"/>
              <a:gd name="T4" fmla="*/ 286 w 453"/>
              <a:gd name="T5" fmla="*/ 0 h 814"/>
              <a:gd name="T6" fmla="*/ 0 w 453"/>
              <a:gd name="T7" fmla="*/ 414 h 814"/>
              <a:gd name="T8" fmla="*/ 275 w 453"/>
              <a:gd name="T9" fmla="*/ 814 h 814"/>
              <a:gd name="T10" fmla="*/ 444 w 453"/>
              <a:gd name="T11" fmla="*/ 814 h 814"/>
              <a:gd name="T12" fmla="*/ 166 w 453"/>
              <a:gd name="T13" fmla="*/ 416 h 814"/>
              <a:gd name="T14" fmla="*/ 453 w 453"/>
              <a:gd name="T15" fmla="*/ 4 h 8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53" h="814">
                <a:moveTo>
                  <a:pt x="453" y="4"/>
                </a:moveTo>
                <a:lnTo>
                  <a:pt x="284" y="4"/>
                </a:lnTo>
                <a:lnTo>
                  <a:pt x="286" y="0"/>
                </a:lnTo>
                <a:lnTo>
                  <a:pt x="0" y="414"/>
                </a:lnTo>
                <a:lnTo>
                  <a:pt x="275" y="814"/>
                </a:lnTo>
                <a:lnTo>
                  <a:pt x="444" y="814"/>
                </a:lnTo>
                <a:lnTo>
                  <a:pt x="166" y="416"/>
                </a:lnTo>
                <a:lnTo>
                  <a:pt x="453" y="4"/>
                </a:lnTo>
                <a:close/>
              </a:path>
            </a:pathLst>
          </a:custGeom>
          <a:solidFill>
            <a:srgbClr val="00B0F0"/>
          </a:solidFill>
          <a:ln w="0" cmpd="dbl">
            <a:solidFill>
              <a:schemeClr val="bg1">
                <a:alpha val="37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B050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071C464-A5A3-4B3E-BE41-5B4395E2A96D}"/>
              </a:ext>
            </a:extLst>
          </p:cNvPr>
          <p:cNvSpPr/>
          <p:nvPr/>
        </p:nvSpPr>
        <p:spPr>
          <a:xfrm>
            <a:off x="10426017" y="0"/>
            <a:ext cx="1287012" cy="8273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052767-1F53-46A1-BFD0-B753C7332FC9}"/>
              </a:ext>
            </a:extLst>
          </p:cNvPr>
          <p:cNvSpPr txBox="1"/>
          <p:nvPr/>
        </p:nvSpPr>
        <p:spPr>
          <a:xfrm>
            <a:off x="3282408" y="2305615"/>
            <a:ext cx="883967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500" b="1" dirty="0"/>
              <a:t>Роль тренера и родителей в процессе формирования антидопинговой культуры.</a:t>
            </a:r>
            <a:br>
              <a:rPr lang="ru-RU" sz="3500" b="1" dirty="0"/>
            </a:br>
            <a:r>
              <a:rPr lang="ru-RU" sz="3500" b="1" dirty="0"/>
              <a:t>Психология профилактики допинга </a:t>
            </a:r>
            <a:br>
              <a:rPr lang="ru-RU" sz="3500" b="1" dirty="0"/>
            </a:br>
            <a:r>
              <a:rPr lang="ru-RU" sz="3500" b="1" dirty="0"/>
              <a:t>в детско-юношеском спорте</a:t>
            </a:r>
          </a:p>
        </p:txBody>
      </p:sp>
    </p:spTree>
    <p:extLst>
      <p:ext uri="{BB962C8B-B14F-4D97-AF65-F5344CB8AC3E}">
        <p14:creationId xmlns:p14="http://schemas.microsoft.com/office/powerpoint/2010/main" val="3604179376"/>
      </p:ext>
    </p:extLst>
  </p:cSld>
  <p:clrMapOvr>
    <a:masterClrMapping/>
  </p:clrMapOvr>
  <p:transition spd="slow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469A1D8-FD0F-4C00-9FCF-F2508142A354}"/>
              </a:ext>
            </a:extLst>
          </p:cNvPr>
          <p:cNvSpPr/>
          <p:nvPr/>
        </p:nvSpPr>
        <p:spPr>
          <a:xfrm>
            <a:off x="4429958" y="1258179"/>
            <a:ext cx="7634796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rgbClr val="44546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Чтобы поддерживать спортсмена в его честной игре, тренеру необходимо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endParaRPr lang="ru-RU" sz="2000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знать антидопинговые правила и действовать в соответствии с ними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сотрудничать при реализации антидопинговых программ</a:t>
            </a: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"/>
            </a:pP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использовать свое влияние на спортсмена с целью формирования</a:t>
            </a:r>
            <a:r>
              <a:rPr lang="en-US" sz="20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атмосферы нетерпимости к допингу </a:t>
            </a:r>
          </a:p>
        </p:txBody>
      </p:sp>
      <p:pic>
        <p:nvPicPr>
          <p:cNvPr id="11" name="Рисунок 1" descr="image001">
            <a:extLst>
              <a:ext uri="{FF2B5EF4-FFF2-40B4-BE49-F238E27FC236}">
                <a16:creationId xmlns:a16="http://schemas.microsoft.com/office/drawing/2014/main" id="{178C9274-ADD8-48B4-944E-70255F4E56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67" y="392584"/>
            <a:ext cx="3429000" cy="549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17">
            <a:extLst>
              <a:ext uri="{FF2B5EF4-FFF2-40B4-BE49-F238E27FC236}">
                <a16:creationId xmlns:a16="http://schemas.microsoft.com/office/drawing/2014/main" id="{E60EC931-E782-4D1C-917E-44C715FE5FB8}"/>
              </a:ext>
            </a:extLst>
          </p:cNvPr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  <a:solidFill>
            <a:srgbClr val="00B0F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Parallelogram 18">
              <a:extLst>
                <a:ext uri="{FF2B5EF4-FFF2-40B4-BE49-F238E27FC236}">
                  <a16:creationId xmlns:a16="http://schemas.microsoft.com/office/drawing/2014/main" id="{F7362E74-3648-4004-A5D0-822C129E033F}"/>
                </a:ext>
              </a:extLst>
            </p:cNvPr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9" name="Parallelogram 19">
              <a:extLst>
                <a:ext uri="{FF2B5EF4-FFF2-40B4-BE49-F238E27FC236}">
                  <a16:creationId xmlns:a16="http://schemas.microsoft.com/office/drawing/2014/main" id="{19F2A1D5-2BE1-4E57-A9CD-F577DFC63A5E}"/>
                </a:ext>
              </a:extLst>
            </p:cNvPr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</p:spTree>
    <p:extLst>
      <p:ext uri="{BB962C8B-B14F-4D97-AF65-F5344CB8AC3E}">
        <p14:creationId xmlns:p14="http://schemas.microsoft.com/office/powerpoint/2010/main" val="31012824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" descr="image001">
            <a:extLst>
              <a:ext uri="{FF2B5EF4-FFF2-40B4-BE49-F238E27FC236}">
                <a16:creationId xmlns:a16="http://schemas.microsoft.com/office/drawing/2014/main" id="{178C9274-ADD8-48B4-944E-70255F4E56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459" y="202150"/>
            <a:ext cx="3429000" cy="549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25C2D8C-47E8-4C50-A8BF-3137088BEB2E}"/>
              </a:ext>
            </a:extLst>
          </p:cNvPr>
          <p:cNvSpPr/>
          <p:nvPr/>
        </p:nvSpPr>
        <p:spPr>
          <a:xfrm>
            <a:off x="4092606" y="1058600"/>
            <a:ext cx="7678828" cy="4639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2400" b="1" dirty="0">
                <a:solidFill>
                  <a:srgbClr val="44546A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Как этого достичь?</a:t>
            </a:r>
            <a:endParaRPr lang="ru-RU" dirty="0">
              <a:solidFill>
                <a:srgbClr val="44546A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-342900" algn="just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ru-RU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Способствовать развитию атмосферы, в которой упорная работа над собой ценится выше победы любой ценой</a:t>
            </a:r>
          </a:p>
          <a:p>
            <a:pPr lvl="0" indent="-342900" algn="just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ru-RU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Развивать и укреплять в спортсменах ценности честной, достойной игры</a:t>
            </a:r>
          </a:p>
          <a:p>
            <a:pPr lvl="0" indent="-342900" algn="just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ru-RU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Продвигать среди спортсменов принцип исключительной ответственности</a:t>
            </a:r>
          </a:p>
          <a:p>
            <a:pPr lvl="0" indent="-342900" algn="just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ru-RU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Знать 11 нарушений антидопинговых правил и их значение</a:t>
            </a:r>
          </a:p>
          <a:p>
            <a:pPr lvl="0" indent="-342900" algn="just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ru-RU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Быть способным выступать в качестве представителя спортсмена в ходе процедуры допинг-контроля</a:t>
            </a:r>
          </a:p>
          <a:p>
            <a:pPr lvl="0" indent="-342900" algn="just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ru-RU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Знать и информировать спортсменов о рисках употребления </a:t>
            </a:r>
            <a:r>
              <a:rPr lang="ru-RU" dirty="0" err="1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БАДов</a:t>
            </a:r>
            <a:r>
              <a:rPr lang="ru-RU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и спортивного питания</a:t>
            </a:r>
          </a:p>
          <a:p>
            <a:pPr lvl="0" indent="-342900" algn="just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ru-RU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Быть готовым совершенствовать тренировочный процесс без использования запрещенных субстанций и методов</a:t>
            </a:r>
          </a:p>
          <a:p>
            <a:pPr lvl="0" indent="-342900" algn="just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ru-RU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Учиться, быть открытым новым знаниям</a:t>
            </a:r>
          </a:p>
        </p:txBody>
      </p:sp>
      <p:grpSp>
        <p:nvGrpSpPr>
          <p:cNvPr id="8" name="Group 17">
            <a:extLst>
              <a:ext uri="{FF2B5EF4-FFF2-40B4-BE49-F238E27FC236}">
                <a16:creationId xmlns:a16="http://schemas.microsoft.com/office/drawing/2014/main" id="{958C1F41-FFAF-4E48-954E-8470E7884C0F}"/>
              </a:ext>
            </a:extLst>
          </p:cNvPr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  <a:solidFill>
            <a:srgbClr val="00B0F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" name="Parallelogram 18">
              <a:extLst>
                <a:ext uri="{FF2B5EF4-FFF2-40B4-BE49-F238E27FC236}">
                  <a16:creationId xmlns:a16="http://schemas.microsoft.com/office/drawing/2014/main" id="{07A536D6-DB46-47C3-9130-7E5BA7F63D08}"/>
                </a:ext>
              </a:extLst>
            </p:cNvPr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0" name="Parallelogram 19">
              <a:extLst>
                <a:ext uri="{FF2B5EF4-FFF2-40B4-BE49-F238E27FC236}">
                  <a16:creationId xmlns:a16="http://schemas.microsoft.com/office/drawing/2014/main" id="{22E90788-55EB-472E-A0BA-AC8351BF09DD}"/>
                </a:ext>
              </a:extLst>
            </p:cNvPr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</p:spTree>
    <p:extLst>
      <p:ext uri="{BB962C8B-B14F-4D97-AF65-F5344CB8AC3E}">
        <p14:creationId xmlns:p14="http://schemas.microsoft.com/office/powerpoint/2010/main" val="11518928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7" descr="image007">
            <a:extLst>
              <a:ext uri="{FF2B5EF4-FFF2-40B4-BE49-F238E27FC236}">
                <a16:creationId xmlns:a16="http://schemas.microsoft.com/office/drawing/2014/main" id="{FB78F080-8500-4EBC-A064-D53028AC56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65" y="1180549"/>
            <a:ext cx="4105275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Рисунок 8" descr="image009">
            <a:extLst>
              <a:ext uri="{FF2B5EF4-FFF2-40B4-BE49-F238E27FC236}">
                <a16:creationId xmlns:a16="http://schemas.microsoft.com/office/drawing/2014/main" id="{9B2438AB-C5B0-411B-8114-44F67EC789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570" y="3010452"/>
            <a:ext cx="4600575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Рисунок 10" descr="image013">
            <a:extLst>
              <a:ext uri="{FF2B5EF4-FFF2-40B4-BE49-F238E27FC236}">
                <a16:creationId xmlns:a16="http://schemas.microsoft.com/office/drawing/2014/main" id="{5EC31F27-678B-4A75-A348-DCDE4CC042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7059" y="1180549"/>
            <a:ext cx="4524375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Рисунок 11" descr="image015">
            <a:extLst>
              <a:ext uri="{FF2B5EF4-FFF2-40B4-BE49-F238E27FC236}">
                <a16:creationId xmlns:a16="http://schemas.microsoft.com/office/drawing/2014/main" id="{27E226A5-BEA6-4354-92C3-E39846AB12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1904" y="4607287"/>
            <a:ext cx="4676775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0B6F042-82A1-49FD-A8E9-64E5E1B655F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30" y="4652751"/>
            <a:ext cx="5186687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9960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CB82E5D-B5A8-4115-8424-31D228D50588}"/>
              </a:ext>
            </a:extLst>
          </p:cNvPr>
          <p:cNvSpPr/>
          <p:nvPr/>
        </p:nvSpPr>
        <p:spPr>
          <a:xfrm>
            <a:off x="4060848" y="490388"/>
            <a:ext cx="7783184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400" b="1" dirty="0">
                <a:solidFill>
                  <a:srgbClr val="44546A"/>
                </a:solidFill>
                <a:cs typeface="Times New Roman" panose="02020603050405020304" pitchFamily="18" charset="0"/>
              </a:rPr>
              <a:t>11 видов нарушений антидопинговых правил</a:t>
            </a:r>
          </a:p>
          <a:p>
            <a:pPr algn="just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2.1 Наличие запрещенной субстанции в пробе</a:t>
            </a:r>
          </a:p>
          <a:p>
            <a:pPr algn="just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2.2 Использование или попытка использования запрещенной субстанции или метода</a:t>
            </a:r>
          </a:p>
          <a:p>
            <a:pPr algn="just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2.3 Уклонение, отказ или неявка на процедуру сдачи пробы</a:t>
            </a:r>
          </a:p>
          <a:p>
            <a:pPr algn="just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2.4 Нарушение порядка предоставления информации о местонахождении</a:t>
            </a:r>
          </a:p>
          <a:p>
            <a:pPr algn="just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2.</a:t>
            </a:r>
            <a:r>
              <a:rPr lang="en-US" dirty="0">
                <a:solidFill>
                  <a:srgbClr val="002060"/>
                </a:solidFill>
                <a:cs typeface="Times New Roman" panose="02020603050405020304" pitchFamily="18" charset="0"/>
              </a:rPr>
              <a:t>5</a:t>
            </a:r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 Фальсификация или попытка фальсификации любой составляющей допинг-контроля</a:t>
            </a:r>
          </a:p>
          <a:p>
            <a:pPr algn="just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2.6 Обладание запрещенной субстанцией или запрещенным методом</a:t>
            </a:r>
          </a:p>
          <a:p>
            <a:pPr algn="just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2.7 Распространение или попытка распространения любой запрещенной субстанции или запрещенного метода</a:t>
            </a:r>
          </a:p>
          <a:p>
            <a:pPr algn="just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2.8 Назначение или попытка назначения любой запрещенной субстанции или запрещенного метода </a:t>
            </a:r>
          </a:p>
          <a:p>
            <a:pPr algn="just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2.9 Соучастие </a:t>
            </a:r>
          </a:p>
          <a:p>
            <a:pPr algn="just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2.10 Запрещенное сотрудничество </a:t>
            </a:r>
          </a:p>
          <a:p>
            <a:pPr algn="just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2.11 Действия спортсмена или иного лица, направленные на воспрепятствование или преследование за предоставление информации уполномоченным органам.</a:t>
            </a:r>
          </a:p>
          <a:p>
            <a:pPr algn="just"/>
            <a:endParaRPr lang="ru-RU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7" name="Рисунок 15" descr="image025">
            <a:extLst>
              <a:ext uri="{FF2B5EF4-FFF2-40B4-BE49-F238E27FC236}">
                <a16:creationId xmlns:a16="http://schemas.microsoft.com/office/drawing/2014/main" id="{53D01AEB-B9E7-4BFE-A32E-B91DDEA80A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25" y="1132227"/>
            <a:ext cx="2228850" cy="393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oup 17">
            <a:extLst>
              <a:ext uri="{FF2B5EF4-FFF2-40B4-BE49-F238E27FC236}">
                <a16:creationId xmlns:a16="http://schemas.microsoft.com/office/drawing/2014/main" id="{683CD775-AE04-4A96-9864-693093C47237}"/>
              </a:ext>
            </a:extLst>
          </p:cNvPr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  <a:solidFill>
            <a:srgbClr val="00B0F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3" name="Parallelogram 18">
              <a:extLst>
                <a:ext uri="{FF2B5EF4-FFF2-40B4-BE49-F238E27FC236}">
                  <a16:creationId xmlns:a16="http://schemas.microsoft.com/office/drawing/2014/main" id="{EA18C908-5702-439B-8768-24C832AEE53F}"/>
                </a:ext>
              </a:extLst>
            </p:cNvPr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4" name="Parallelogram 19">
              <a:extLst>
                <a:ext uri="{FF2B5EF4-FFF2-40B4-BE49-F238E27FC236}">
                  <a16:creationId xmlns:a16="http://schemas.microsoft.com/office/drawing/2014/main" id="{9D068B32-91C6-4E8C-A735-83CEC37385C8}"/>
                </a:ext>
              </a:extLst>
            </p:cNvPr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</p:spTree>
    <p:extLst>
      <p:ext uri="{BB962C8B-B14F-4D97-AF65-F5344CB8AC3E}">
        <p14:creationId xmlns:p14="http://schemas.microsoft.com/office/powerpoint/2010/main" val="4130471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" descr="image001">
            <a:extLst>
              <a:ext uri="{FF2B5EF4-FFF2-40B4-BE49-F238E27FC236}">
                <a16:creationId xmlns:a16="http://schemas.microsoft.com/office/drawing/2014/main" id="{178C9274-ADD8-48B4-944E-70255F4E56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05" y="189517"/>
            <a:ext cx="3429000" cy="549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CB82E5D-B5A8-4115-8424-31D228D50588}"/>
              </a:ext>
            </a:extLst>
          </p:cNvPr>
          <p:cNvSpPr/>
          <p:nvPr/>
        </p:nvSpPr>
        <p:spPr>
          <a:xfrm>
            <a:off x="4264436" y="1058600"/>
            <a:ext cx="778318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400" b="1" dirty="0">
                <a:solidFill>
                  <a:srgbClr val="44546A"/>
                </a:solidFill>
                <a:cs typeface="Times New Roman" panose="02020603050405020304" pitchFamily="18" charset="0"/>
              </a:rPr>
              <a:t>Нарушения антидопинговых правил,</a:t>
            </a:r>
            <a:r>
              <a:rPr lang="en-US" sz="2400" b="1" dirty="0">
                <a:solidFill>
                  <a:srgbClr val="44546A"/>
                </a:solidFill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44546A"/>
                </a:solidFill>
                <a:cs typeface="Times New Roman" panose="02020603050405020304" pitchFamily="18" charset="0"/>
              </a:rPr>
              <a:t>касающиеся персонала</a:t>
            </a:r>
            <a:r>
              <a:rPr lang="en-US" sz="2400" b="1" dirty="0">
                <a:solidFill>
                  <a:srgbClr val="44546A"/>
                </a:solidFill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44546A"/>
                </a:solidFill>
                <a:cs typeface="Times New Roman" panose="02020603050405020304" pitchFamily="18" charset="0"/>
              </a:rPr>
              <a:t>спортсмена</a:t>
            </a:r>
          </a:p>
          <a:p>
            <a:pPr algn="just">
              <a:spcAft>
                <a:spcPts val="1200"/>
              </a:spcAft>
            </a:pPr>
            <a:endParaRPr lang="ru-RU" sz="24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2.</a:t>
            </a:r>
            <a:r>
              <a:rPr lang="en-US" dirty="0">
                <a:solidFill>
                  <a:srgbClr val="002060"/>
                </a:solidFill>
                <a:cs typeface="Times New Roman" panose="02020603050405020304" pitchFamily="18" charset="0"/>
              </a:rPr>
              <a:t>5</a:t>
            </a:r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 Фальсификация или попытка фальсификации любой составляющей допинг-контроля</a:t>
            </a:r>
          </a:p>
          <a:p>
            <a:pPr algn="just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2.6 Обладание запрещенной субстанцией или запрещенным методом</a:t>
            </a:r>
          </a:p>
          <a:p>
            <a:pPr algn="just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2.7 Распространение или попытка распространения любой запрещенной субстанции или запрещенного метода</a:t>
            </a:r>
          </a:p>
          <a:p>
            <a:pPr algn="just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2.8 Назначение или попытка назначения любой запрещенной субстанции или запрещенного метода </a:t>
            </a:r>
          </a:p>
          <a:p>
            <a:pPr algn="just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2.9 Соучастие </a:t>
            </a:r>
          </a:p>
          <a:p>
            <a:pPr algn="just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2.10 Запрещенное сотрудничество</a:t>
            </a:r>
          </a:p>
          <a:p>
            <a:pPr algn="just"/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2.11 </a:t>
            </a:r>
            <a:r>
              <a:rPr lang="ru-RU" dirty="0" err="1">
                <a:solidFill>
                  <a:srgbClr val="002060"/>
                </a:solidFill>
                <a:cs typeface="Times New Roman" panose="02020603050405020304" pitchFamily="18" charset="0"/>
              </a:rPr>
              <a:t>Действия</a:t>
            </a:r>
            <a:r>
              <a:rPr lang="ru-RU" dirty="0">
                <a:solidFill>
                  <a:srgbClr val="002060"/>
                </a:solidFill>
                <a:cs typeface="Times New Roman" panose="02020603050405020304" pitchFamily="18" charset="0"/>
              </a:rPr>
              <a:t> спортсмена или иного лица, направленные на воспрепятствование или преследование за предоставление информации уполномоченным органам.</a:t>
            </a:r>
          </a:p>
        </p:txBody>
      </p:sp>
      <p:grpSp>
        <p:nvGrpSpPr>
          <p:cNvPr id="7" name="Group 17">
            <a:extLst>
              <a:ext uri="{FF2B5EF4-FFF2-40B4-BE49-F238E27FC236}">
                <a16:creationId xmlns:a16="http://schemas.microsoft.com/office/drawing/2014/main" id="{5FF20056-64EA-4DD9-AEF3-DEA6B52A9398}"/>
              </a:ext>
            </a:extLst>
          </p:cNvPr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  <a:solidFill>
            <a:srgbClr val="00B0F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" name="Parallelogram 18">
              <a:extLst>
                <a:ext uri="{FF2B5EF4-FFF2-40B4-BE49-F238E27FC236}">
                  <a16:creationId xmlns:a16="http://schemas.microsoft.com/office/drawing/2014/main" id="{E924AB21-46C4-4F12-AB2D-F0B5E6430E1A}"/>
                </a:ext>
              </a:extLst>
            </p:cNvPr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0" name="Parallelogram 19">
              <a:extLst>
                <a:ext uri="{FF2B5EF4-FFF2-40B4-BE49-F238E27FC236}">
                  <a16:creationId xmlns:a16="http://schemas.microsoft.com/office/drawing/2014/main" id="{75DB50E7-7AA0-4B04-ABF5-2173FBC1132A}"/>
                </a:ext>
              </a:extLst>
            </p:cNvPr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</p:spTree>
    <p:extLst>
      <p:ext uri="{BB962C8B-B14F-4D97-AF65-F5344CB8AC3E}">
        <p14:creationId xmlns:p14="http://schemas.microsoft.com/office/powerpoint/2010/main" val="35002460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/>
          <p:cNvSpPr txBox="1">
            <a:spLocks/>
          </p:cNvSpPr>
          <p:nvPr/>
        </p:nvSpPr>
        <p:spPr>
          <a:xfrm>
            <a:off x="5201591" y="202223"/>
            <a:ext cx="7952680" cy="5522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82296" indent="0">
              <a:buNone/>
              <a:defRPr/>
            </a:pPr>
            <a:r>
              <a:rPr lang="ru-RU" sz="2800" b="1" dirty="0">
                <a:solidFill>
                  <a:srgbClr val="44546A"/>
                </a:solidFill>
                <a:highlight>
                  <a:srgbClr val="000000">
                    <a:alpha val="0"/>
                  </a:srgbClr>
                </a:highlight>
              </a:rPr>
              <a:t>Материалы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32884" y="2432763"/>
            <a:ext cx="38481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44546A"/>
                </a:solidFill>
              </a:rPr>
              <a:t>Памятки </a:t>
            </a:r>
          </a:p>
          <a:p>
            <a:pPr algn="ctr"/>
            <a:r>
              <a:rPr lang="ru-RU" sz="2800" b="1" dirty="0">
                <a:solidFill>
                  <a:srgbClr val="44546A"/>
                </a:solidFill>
              </a:rPr>
              <a:t>можно бесплатно </a:t>
            </a:r>
          </a:p>
          <a:p>
            <a:pPr algn="ctr"/>
            <a:r>
              <a:rPr lang="ru-RU" sz="2800" b="1" dirty="0">
                <a:solidFill>
                  <a:srgbClr val="44546A"/>
                </a:solidFill>
              </a:rPr>
              <a:t>скачать на сайте </a:t>
            </a:r>
          </a:p>
          <a:p>
            <a:pPr algn="ctr"/>
            <a:r>
              <a:rPr lang="en-US" sz="3200" b="1" dirty="0">
                <a:solidFill>
                  <a:srgbClr val="44546A"/>
                </a:solidFill>
              </a:rPr>
              <a:t>www.rusada.ru</a:t>
            </a:r>
            <a:endParaRPr lang="ru-RU" sz="3200" b="1" dirty="0">
              <a:solidFill>
                <a:srgbClr val="44546A"/>
              </a:solidFill>
            </a:endParaRPr>
          </a:p>
          <a:p>
            <a:pPr algn="ctr"/>
            <a:endParaRPr lang="ru-RU" sz="2400" dirty="0">
              <a:solidFill>
                <a:srgbClr val="002060"/>
              </a:solidFill>
            </a:endParaRPr>
          </a:p>
        </p:txBody>
      </p:sp>
      <p:grpSp>
        <p:nvGrpSpPr>
          <p:cNvPr id="13" name="Group 17">
            <a:extLst>
              <a:ext uri="{FF2B5EF4-FFF2-40B4-BE49-F238E27FC236}">
                <a16:creationId xmlns:a16="http://schemas.microsoft.com/office/drawing/2014/main" id="{5E33D9CF-DCB6-45C1-B50A-DCC75C18B279}"/>
              </a:ext>
            </a:extLst>
          </p:cNvPr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  <a:solidFill>
            <a:srgbClr val="00B0F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4" name="Parallelogram 18">
              <a:extLst>
                <a:ext uri="{FF2B5EF4-FFF2-40B4-BE49-F238E27FC236}">
                  <a16:creationId xmlns:a16="http://schemas.microsoft.com/office/drawing/2014/main" id="{9A2EF392-DFB1-4207-AAC0-D4EEF5A9F874}"/>
                </a:ext>
              </a:extLst>
            </p:cNvPr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5" name="Parallelogram 19">
              <a:extLst>
                <a:ext uri="{FF2B5EF4-FFF2-40B4-BE49-F238E27FC236}">
                  <a16:creationId xmlns:a16="http://schemas.microsoft.com/office/drawing/2014/main" id="{0E751819-0739-412F-984C-4B1AC06CB585}"/>
                </a:ext>
              </a:extLst>
            </p:cNvPr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798A607B-8E6F-419E-B60E-B089A247C2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8724" y="4435770"/>
            <a:ext cx="1864556" cy="1864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05DE099-4D51-40E7-9DBE-BDD52687EE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887" y="302969"/>
            <a:ext cx="2813117" cy="396423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BB74B94-45F2-4ECF-B485-455CB6002D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5328" y="2122713"/>
            <a:ext cx="2954149" cy="415491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2"/>
          <p:cNvSpPr txBox="1">
            <a:spLocks/>
          </p:cNvSpPr>
          <p:nvPr/>
        </p:nvSpPr>
        <p:spPr>
          <a:xfrm>
            <a:off x="251520" y="914400"/>
            <a:ext cx="11519913" cy="8968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82296" indent="0">
              <a:buNone/>
              <a:defRPr/>
            </a:pPr>
            <a:r>
              <a:rPr lang="ru-RU" sz="2800" b="1" dirty="0">
                <a:solidFill>
                  <a:srgbClr val="002060"/>
                </a:solidFill>
                <a:highlight>
                  <a:srgbClr val="000000">
                    <a:alpha val="0"/>
                  </a:srgbClr>
                </a:highlight>
              </a:rPr>
              <a:t>Сайт РУСАДА </a:t>
            </a:r>
            <a:endParaRPr lang="en-US" sz="2800" b="1" dirty="0">
              <a:solidFill>
                <a:srgbClr val="0070C0"/>
              </a:solidFill>
              <a:highlight>
                <a:srgbClr val="000000">
                  <a:alpha val="0"/>
                </a:srgbClr>
              </a:highlight>
            </a:endParaRPr>
          </a:p>
          <a:p>
            <a:pPr marL="82296" indent="0" algn="ctr">
              <a:buNone/>
              <a:defRPr/>
            </a:pPr>
            <a:r>
              <a:rPr lang="en-US" sz="2800" dirty="0">
                <a:solidFill>
                  <a:srgbClr val="0000FF"/>
                </a:solidFill>
                <a:highlight>
                  <a:srgbClr val="000000">
                    <a:alpha val="0"/>
                  </a:srgbClr>
                </a:highlight>
              </a:rPr>
              <a:t> rusada.ru</a:t>
            </a:r>
            <a:endParaRPr lang="ru-RU" sz="2800" dirty="0">
              <a:solidFill>
                <a:srgbClr val="0000FF"/>
              </a:solidFill>
              <a:highlight>
                <a:srgbClr val="000000">
                  <a:alpha val="0"/>
                </a:srgbClr>
              </a:highlight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EA5D7AC-2A66-4F2C-A293-A965FDBA97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54276"/>
            <a:ext cx="12192000" cy="392048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707CC0D-44A8-4622-B558-DDC101C304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2050" y="724316"/>
            <a:ext cx="1408430" cy="140843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BC19532-5EC8-42B2-A5A1-E3F20E1ACB16}"/>
              </a:ext>
            </a:extLst>
          </p:cNvPr>
          <p:cNvSpPr/>
          <p:nvPr/>
        </p:nvSpPr>
        <p:spPr>
          <a:xfrm>
            <a:off x="3302000" y="144461"/>
            <a:ext cx="5777568" cy="896815"/>
          </a:xfrm>
          <a:prstGeom prst="rect">
            <a:avLst/>
          </a:prstGeom>
          <a:solidFill>
            <a:srgbClr val="00B0F0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j-ea"/>
              <a:cs typeface="Calibri"/>
              <a:sym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53F1653-9C5A-44FA-8BE1-CF01C10DE787}"/>
              </a:ext>
            </a:extLst>
          </p:cNvPr>
          <p:cNvSpPr txBox="1"/>
          <p:nvPr/>
        </p:nvSpPr>
        <p:spPr>
          <a:xfrm>
            <a:off x="2941396" y="206516"/>
            <a:ext cx="6568580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j-ea"/>
                <a:cs typeface="Calibri"/>
                <a:sym typeface="Calibri"/>
              </a:rPr>
              <a:t>Онлайн-ресурсы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Номер слайда 4"/>
          <p:cNvSpPr txBox="1">
            <a:spLocks noGrp="1"/>
          </p:cNvSpPr>
          <p:nvPr>
            <p:ph type="sldNum" sz="quarter" idx="2"/>
          </p:nvPr>
        </p:nvSpPr>
        <p:spPr>
          <a:xfrm>
            <a:off x="11308744" y="6406785"/>
            <a:ext cx="273657" cy="2642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898989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fld id="{86CB4B4D-7CA3-9044-876B-883B54F8677D}" type="slidenum">
              <a:rPr lang="ru-RU" smtClean="0"/>
              <a:pPr/>
              <a:t>17</a:t>
            </a:fld>
            <a:endParaRPr/>
          </a:p>
        </p:txBody>
      </p:sp>
      <p:sp>
        <p:nvSpPr>
          <p:cNvPr id="162" name="Заголовок 1"/>
          <p:cNvSpPr txBox="1"/>
          <p:nvPr/>
        </p:nvSpPr>
        <p:spPr>
          <a:xfrm>
            <a:off x="4338882" y="1282162"/>
            <a:ext cx="8202798" cy="6323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pPr defTabSz="740663">
              <a:lnSpc>
                <a:spcPct val="72000"/>
              </a:lnSpc>
              <a:defRPr sz="1944">
                <a:solidFill>
                  <a:srgbClr val="00B050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2800" b="1" dirty="0">
                <a:solidFill>
                  <a:srgbClr val="0000FF"/>
                </a:solidFill>
              </a:rPr>
              <a:t>rusada.triagonal.net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791553-3D2B-4461-AD3C-32789EF03C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587" y="2233879"/>
            <a:ext cx="9131135" cy="44371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0CA8B01-38AD-420D-B5D4-71337DC1D542}"/>
              </a:ext>
            </a:extLst>
          </p:cNvPr>
          <p:cNvSpPr txBox="1"/>
          <p:nvPr/>
        </p:nvSpPr>
        <p:spPr>
          <a:xfrm>
            <a:off x="1635369" y="512819"/>
            <a:ext cx="93572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2296" indent="0">
              <a:buNone/>
              <a:defRPr/>
            </a:pPr>
            <a:r>
              <a:rPr lang="ru-RU" sz="3200" b="1" dirty="0">
                <a:solidFill>
                  <a:srgbClr val="002060"/>
                </a:solidFill>
                <a:highlight>
                  <a:srgbClr val="000000">
                    <a:alpha val="0"/>
                  </a:srgbClr>
                </a:highlight>
              </a:rPr>
              <a:t>Онлайн курс для спортсменов и их родителей</a:t>
            </a:r>
            <a:endParaRPr lang="en-US" sz="3200" b="1" dirty="0">
              <a:solidFill>
                <a:srgbClr val="002060"/>
              </a:solidFill>
              <a:highlight>
                <a:srgbClr val="000000">
                  <a:alpha val="0"/>
                </a:srgbClr>
              </a:highlight>
            </a:endParaRPr>
          </a:p>
          <a:p>
            <a:pPr marL="82296" indent="0">
              <a:buNone/>
              <a:defRPr/>
            </a:pPr>
            <a:endParaRPr lang="ru-RU" sz="1400" b="1" dirty="0">
              <a:solidFill>
                <a:srgbClr val="002060"/>
              </a:solidFill>
              <a:highlight>
                <a:srgbClr val="000000">
                  <a:alpha val="0"/>
                </a:srgbClr>
              </a:highlight>
            </a:endParaRPr>
          </a:p>
        </p:txBody>
      </p:sp>
      <p:grpSp>
        <p:nvGrpSpPr>
          <p:cNvPr id="6" name="Group 17">
            <a:extLst>
              <a:ext uri="{FF2B5EF4-FFF2-40B4-BE49-F238E27FC236}">
                <a16:creationId xmlns:a16="http://schemas.microsoft.com/office/drawing/2014/main" id="{38152E85-53A3-4580-870B-F4806A5C061C}"/>
              </a:ext>
            </a:extLst>
          </p:cNvPr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  <a:solidFill>
            <a:srgbClr val="00B0F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7" name="Parallelogram 18">
              <a:extLst>
                <a:ext uri="{FF2B5EF4-FFF2-40B4-BE49-F238E27FC236}">
                  <a16:creationId xmlns:a16="http://schemas.microsoft.com/office/drawing/2014/main" id="{96B2997D-6671-4CDD-BCFE-2B1B68CF72E7}"/>
                </a:ext>
              </a:extLst>
            </p:cNvPr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9" name="Parallelogram 19">
              <a:extLst>
                <a:ext uri="{FF2B5EF4-FFF2-40B4-BE49-F238E27FC236}">
                  <a16:creationId xmlns:a16="http://schemas.microsoft.com/office/drawing/2014/main" id="{3EDEF855-5100-4D3E-A233-14C2C74E4BEB}"/>
                </a:ext>
              </a:extLst>
            </p:cNvPr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F013179-2DE9-4EE2-94F4-7914D81628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4319" y="186960"/>
            <a:ext cx="1623849" cy="162384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Номер слайда 2"/>
          <p:cNvSpPr txBox="1">
            <a:spLocks noGrp="1"/>
          </p:cNvSpPr>
          <p:nvPr>
            <p:ph type="sldNum" sz="quarter" idx="2"/>
          </p:nvPr>
        </p:nvSpPr>
        <p:spPr>
          <a:xfrm>
            <a:off x="11308744" y="6406785"/>
            <a:ext cx="273657" cy="2642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898989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fld id="{86CB4B4D-7CA3-9044-876B-883B54F8677D}" type="slidenum">
              <a:rPr lang="ru-RU" smtClean="0"/>
              <a:pPr/>
              <a:t>18</a:t>
            </a:fld>
            <a:endParaRPr/>
          </a:p>
        </p:txBody>
      </p:sp>
      <p:sp>
        <p:nvSpPr>
          <p:cNvPr id="196" name="Текст"/>
          <p:cNvSpPr txBox="1"/>
          <p:nvPr/>
        </p:nvSpPr>
        <p:spPr>
          <a:xfrm>
            <a:off x="6009494" y="3249929"/>
            <a:ext cx="173012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r>
              <a:t> </a:t>
            </a:r>
          </a:p>
        </p:txBody>
      </p:sp>
      <p:sp>
        <p:nvSpPr>
          <p:cNvPr id="197" name="Текст"/>
          <p:cNvSpPr txBox="1"/>
          <p:nvPr/>
        </p:nvSpPr>
        <p:spPr>
          <a:xfrm>
            <a:off x="6136494" y="3376929"/>
            <a:ext cx="173012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124236-8122-4E8B-981B-EBEF5E5F110C}"/>
              </a:ext>
            </a:extLst>
          </p:cNvPr>
          <p:cNvSpPr txBox="1"/>
          <p:nvPr/>
        </p:nvSpPr>
        <p:spPr>
          <a:xfrm>
            <a:off x="1618148" y="6060373"/>
            <a:ext cx="103465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Сервис предназначен только для проверки лекарственных препаратов!!!</a:t>
            </a:r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C84BEC0C-BAA0-46F3-85EB-6C53AD557FD8}"/>
              </a:ext>
            </a:extLst>
          </p:cNvPr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  <a:solidFill>
            <a:srgbClr val="00B0F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Parallelogram 18">
              <a:extLst>
                <a:ext uri="{FF2B5EF4-FFF2-40B4-BE49-F238E27FC236}">
                  <a16:creationId xmlns:a16="http://schemas.microsoft.com/office/drawing/2014/main" id="{86A04D2E-5EF9-4091-851E-6A29D5928432}"/>
                </a:ext>
              </a:extLst>
            </p:cNvPr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7" name="Parallelogram 19">
              <a:extLst>
                <a:ext uri="{FF2B5EF4-FFF2-40B4-BE49-F238E27FC236}">
                  <a16:creationId xmlns:a16="http://schemas.microsoft.com/office/drawing/2014/main" id="{C1B55C9B-6E00-4862-A9EB-B0AC8AAC529D}"/>
                </a:ext>
              </a:extLst>
            </p:cNvPr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pic>
        <p:nvPicPr>
          <p:cNvPr id="18" name="Shape 1701" descr="Shape 1701">
            <a:extLst>
              <a:ext uri="{FF2B5EF4-FFF2-40B4-BE49-F238E27FC236}">
                <a16:creationId xmlns:a16="http://schemas.microsoft.com/office/drawing/2014/main" id="{C011F342-15BA-4FB7-B933-11A4AE3F23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1755" y="591380"/>
            <a:ext cx="8058959" cy="7409624"/>
          </a:xfrm>
          <a:prstGeom prst="rect">
            <a:avLst/>
          </a:prstGeom>
          <a:ln w="12700">
            <a:miter lim="400000"/>
          </a:ln>
        </p:spPr>
      </p:pic>
      <p:pic>
        <p:nvPicPr>
          <p:cNvPr id="19" name="Новая заметка.jpeg" descr="Новая заметка.jpeg">
            <a:extLst>
              <a:ext uri="{FF2B5EF4-FFF2-40B4-BE49-F238E27FC236}">
                <a16:creationId xmlns:a16="http://schemas.microsoft.com/office/drawing/2014/main" id="{1C37FBBA-8AEB-461D-B6C7-DDB19BC47E3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8" b="65718"/>
          <a:stretch/>
        </p:blipFill>
        <p:spPr>
          <a:xfrm>
            <a:off x="2778682" y="1783696"/>
            <a:ext cx="6842838" cy="121646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A77818F4-0DA1-49BD-81C7-871E04AE87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0714" y="2146638"/>
            <a:ext cx="1704011" cy="1704011"/>
          </a:xfrm>
          <a:prstGeom prst="rect">
            <a:avLst/>
          </a:prstGeom>
        </p:spPr>
      </p:pic>
      <p:sp>
        <p:nvSpPr>
          <p:cNvPr id="21" name="TextBox 5">
            <a:extLst>
              <a:ext uri="{FF2B5EF4-FFF2-40B4-BE49-F238E27FC236}">
                <a16:creationId xmlns:a16="http://schemas.microsoft.com/office/drawing/2014/main" id="{21E0BA7D-01F5-4324-B297-39B9A6FAED0B}"/>
              </a:ext>
            </a:extLst>
          </p:cNvPr>
          <p:cNvSpPr txBox="1"/>
          <p:nvPr/>
        </p:nvSpPr>
        <p:spPr>
          <a:xfrm>
            <a:off x="3676754" y="154582"/>
            <a:ext cx="6056526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2400" b="1">
                <a:solidFill>
                  <a:srgbClr val="002060"/>
                </a:solidFill>
              </a:defRPr>
            </a:lvl1pPr>
          </a:lstStyle>
          <a:p>
            <a:r>
              <a:rPr dirty="0"/>
              <a:t>СЕРВИС ДЛЯ ПРОВЕРКИ ПРЕПАРАТОВ </a:t>
            </a:r>
          </a:p>
        </p:txBody>
      </p:sp>
      <p:sp>
        <p:nvSpPr>
          <p:cNvPr id="22" name="Заголовок 1">
            <a:extLst>
              <a:ext uri="{FF2B5EF4-FFF2-40B4-BE49-F238E27FC236}">
                <a16:creationId xmlns:a16="http://schemas.microsoft.com/office/drawing/2014/main" id="{DE867699-0275-4138-A678-0DFFF96AE5AD}"/>
              </a:ext>
            </a:extLst>
          </p:cNvPr>
          <p:cNvSpPr txBox="1"/>
          <p:nvPr/>
        </p:nvSpPr>
        <p:spPr>
          <a:xfrm>
            <a:off x="4680241" y="3260405"/>
            <a:ext cx="2912506" cy="5818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90000"/>
              </a:lnSpc>
              <a:defRPr sz="3800">
                <a:solidFill>
                  <a:srgbClr val="00B050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dirty="0"/>
              <a:t> </a:t>
            </a:r>
            <a:r>
              <a:rPr u="sng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6"/>
              </a:rPr>
              <a:t>list.rusada.ru</a:t>
            </a:r>
          </a:p>
        </p:txBody>
      </p:sp>
    </p:spTree>
    <p:extLst>
      <p:ext uri="{BB962C8B-B14F-4D97-AF65-F5344CB8AC3E}">
        <p14:creationId xmlns:p14="http://schemas.microsoft.com/office/powerpoint/2010/main" val="41193522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/>
          <p:cNvSpPr txBox="1">
            <a:spLocks/>
          </p:cNvSpPr>
          <p:nvPr/>
        </p:nvSpPr>
        <p:spPr>
          <a:xfrm>
            <a:off x="725887" y="491478"/>
            <a:ext cx="11020217" cy="5522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82296" indent="0" algn="ctr">
              <a:buNone/>
              <a:defRPr/>
            </a:pPr>
            <a:r>
              <a:rPr lang="ru-RU" sz="3600" b="1" dirty="0">
                <a:solidFill>
                  <a:srgbClr val="002060"/>
                </a:solidFill>
                <a:highlight>
                  <a:srgbClr val="000000">
                    <a:alpha val="0"/>
                  </a:srgbClr>
                </a:highlight>
              </a:rPr>
              <a:t>Социальные сети РУСАДА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9597" y="1558352"/>
            <a:ext cx="759567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27% россиян 13-24 лет проводят в социальных сетях более 5 часов в день</a:t>
            </a:r>
          </a:p>
          <a:p>
            <a:pPr algn="just"/>
            <a:r>
              <a:rPr lang="ru-RU" sz="2000" dirty="0"/>
              <a:t>Четверть из них проверяет обновления каждые 30 минут</a:t>
            </a:r>
          </a:p>
        </p:txBody>
      </p:sp>
      <p:pic>
        <p:nvPicPr>
          <p:cNvPr id="10" name="Рисунок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372" y="4518124"/>
            <a:ext cx="923057" cy="780788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223" y="4502412"/>
            <a:ext cx="923057" cy="780788"/>
          </a:xfrm>
          <a:prstGeom prst="rect">
            <a:avLst/>
          </a:prstGeom>
        </p:spPr>
      </p:pic>
      <p:pic>
        <p:nvPicPr>
          <p:cNvPr id="12" name="Рисунок 1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204" y="4512992"/>
            <a:ext cx="1192676" cy="780788"/>
          </a:xfrm>
          <a:prstGeom prst="rect">
            <a:avLst/>
          </a:prstGeom>
        </p:spPr>
      </p:pic>
      <p:pic>
        <p:nvPicPr>
          <p:cNvPr id="13" name="Объект 6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9520" y="4518124"/>
            <a:ext cx="817136" cy="775656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697508" y="3114726"/>
            <a:ext cx="74320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РУСАДА рассказывает об антидопинге на своих официальных страницах понятным для молодых людей языком</a:t>
            </a:r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ADF61053-02FC-45D3-810A-8788567394BB}"/>
              </a:ext>
            </a:extLst>
          </p:cNvPr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  <a:solidFill>
            <a:srgbClr val="00B0F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Parallelogram 18">
              <a:extLst>
                <a:ext uri="{FF2B5EF4-FFF2-40B4-BE49-F238E27FC236}">
                  <a16:creationId xmlns:a16="http://schemas.microsoft.com/office/drawing/2014/main" id="{00DC0ECC-DF30-49AB-8523-DF65D460D285}"/>
                </a:ext>
              </a:extLst>
            </p:cNvPr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7" name="Parallelogram 19">
              <a:extLst>
                <a:ext uri="{FF2B5EF4-FFF2-40B4-BE49-F238E27FC236}">
                  <a16:creationId xmlns:a16="http://schemas.microsoft.com/office/drawing/2014/main" id="{A10D44F6-7EE1-439C-8FD3-11DE8EF4E42B}"/>
                </a:ext>
              </a:extLst>
            </p:cNvPr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99DF5CD-3932-4851-9B38-570815BBF54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743" y="5543971"/>
            <a:ext cx="1140314" cy="114031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A66B188-EA75-4EA2-991D-6B9E1F94F65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570" y="5559773"/>
            <a:ext cx="1140314" cy="114031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AB37BD2-356B-492C-97D4-D38E9E60DAA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706" y="5546069"/>
            <a:ext cx="1140313" cy="114031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EDB7A9D-C298-42C2-9FC5-8AD0865EB23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4111" y="5543971"/>
            <a:ext cx="1159979" cy="1159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498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981394" y="422639"/>
            <a:ext cx="8086725" cy="663833"/>
          </a:xfrm>
        </p:spPr>
        <p:txBody>
          <a:bodyPr>
            <a:normAutofit fontScale="92500" lnSpcReduction="20000"/>
          </a:bodyPr>
          <a:lstStyle/>
          <a:p>
            <a:r>
              <a:rPr lang="ru-RU" sz="2800" dirty="0"/>
              <a:t>Непосредственное влияние на спортсмена оказывают:</a:t>
            </a:r>
            <a:endParaRPr lang="en-US" sz="2800" dirty="0"/>
          </a:p>
        </p:txBody>
      </p:sp>
      <p:grpSp>
        <p:nvGrpSpPr>
          <p:cNvPr id="30" name="Group 17">
            <a:extLst>
              <a:ext uri="{FF2B5EF4-FFF2-40B4-BE49-F238E27FC236}">
                <a16:creationId xmlns:a16="http://schemas.microsoft.com/office/drawing/2014/main" id="{0A953CCA-B4BF-476E-B7F1-81D4ECFC5A15}"/>
              </a:ext>
            </a:extLst>
          </p:cNvPr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  <a:solidFill>
            <a:srgbClr val="00B0F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1" name="Parallelogram 18">
              <a:extLst>
                <a:ext uri="{FF2B5EF4-FFF2-40B4-BE49-F238E27FC236}">
                  <a16:creationId xmlns:a16="http://schemas.microsoft.com/office/drawing/2014/main" id="{FC0F07E8-A686-4541-B6B6-28EC620C5B5B}"/>
                </a:ext>
              </a:extLst>
            </p:cNvPr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32" name="Parallelogram 19">
              <a:extLst>
                <a:ext uri="{FF2B5EF4-FFF2-40B4-BE49-F238E27FC236}">
                  <a16:creationId xmlns:a16="http://schemas.microsoft.com/office/drawing/2014/main" id="{4286E261-4851-414D-9818-1856D83A1689}"/>
                </a:ext>
              </a:extLst>
            </p:cNvPr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56" name="Google Shape;1185;p53">
            <a:extLst>
              <a:ext uri="{FF2B5EF4-FFF2-40B4-BE49-F238E27FC236}">
                <a16:creationId xmlns:a16="http://schemas.microsoft.com/office/drawing/2014/main" id="{9CF7D5E1-2F02-4B17-8453-495C2F727526}"/>
              </a:ext>
            </a:extLst>
          </p:cNvPr>
          <p:cNvSpPr/>
          <p:nvPr/>
        </p:nvSpPr>
        <p:spPr>
          <a:xfrm>
            <a:off x="5564711" y="3000407"/>
            <a:ext cx="1617260" cy="1609025"/>
          </a:xfrm>
          <a:prstGeom prst="ellipse">
            <a:avLst/>
          </a:prstGeom>
          <a:solidFill>
            <a:srgbClr val="0065B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7" name="Google Shape;1185;p53">
            <a:extLst>
              <a:ext uri="{FF2B5EF4-FFF2-40B4-BE49-F238E27FC236}">
                <a16:creationId xmlns:a16="http://schemas.microsoft.com/office/drawing/2014/main" id="{33ADFD3F-6016-4295-BF10-A01BCA2520D4}"/>
              </a:ext>
            </a:extLst>
          </p:cNvPr>
          <p:cNvSpPr/>
          <p:nvPr/>
        </p:nvSpPr>
        <p:spPr>
          <a:xfrm>
            <a:off x="4704866" y="1688153"/>
            <a:ext cx="1087870" cy="1033708"/>
          </a:xfrm>
          <a:prstGeom prst="ellipse">
            <a:avLst/>
          </a:prstGeom>
          <a:solidFill>
            <a:srgbClr val="FFFFFF"/>
          </a:solidFill>
          <a:ln w="25400" cap="flat" cmpd="sng" algn="ctr">
            <a:solidFill>
              <a:srgbClr val="0065B0"/>
            </a:solidFill>
            <a:prstDash val="solid"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8" name="Google Shape;1185;p53">
            <a:extLst>
              <a:ext uri="{FF2B5EF4-FFF2-40B4-BE49-F238E27FC236}">
                <a16:creationId xmlns:a16="http://schemas.microsoft.com/office/drawing/2014/main" id="{7A477E20-FEB4-4AF8-BAEF-BAABEC800D60}"/>
              </a:ext>
            </a:extLst>
          </p:cNvPr>
          <p:cNvSpPr/>
          <p:nvPr/>
        </p:nvSpPr>
        <p:spPr>
          <a:xfrm>
            <a:off x="3630311" y="2736469"/>
            <a:ext cx="1087870" cy="1033708"/>
          </a:xfrm>
          <a:prstGeom prst="ellipse">
            <a:avLst/>
          </a:prstGeom>
          <a:solidFill>
            <a:srgbClr val="FFFFFF"/>
          </a:solidFill>
          <a:ln w="25400" cap="flat" cmpd="sng" algn="ctr">
            <a:solidFill>
              <a:srgbClr val="0065B0"/>
            </a:solidFill>
            <a:prstDash val="solid"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9" name="Google Shape;1185;p53">
            <a:extLst>
              <a:ext uri="{FF2B5EF4-FFF2-40B4-BE49-F238E27FC236}">
                <a16:creationId xmlns:a16="http://schemas.microsoft.com/office/drawing/2014/main" id="{D0C3AEA5-49F9-42EC-B212-FBE3B9CDB65F}"/>
              </a:ext>
            </a:extLst>
          </p:cNvPr>
          <p:cNvSpPr/>
          <p:nvPr/>
        </p:nvSpPr>
        <p:spPr>
          <a:xfrm>
            <a:off x="6697120" y="1663173"/>
            <a:ext cx="1087870" cy="1033708"/>
          </a:xfrm>
          <a:prstGeom prst="ellipse">
            <a:avLst/>
          </a:prstGeom>
          <a:solidFill>
            <a:srgbClr val="FFFFFF"/>
          </a:solidFill>
          <a:ln w="25400" cap="flat" cmpd="sng" algn="ctr">
            <a:solidFill>
              <a:srgbClr val="0065B0"/>
            </a:solidFill>
            <a:prstDash val="solid"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60" name="Google Shape;1185;p53">
            <a:extLst>
              <a:ext uri="{FF2B5EF4-FFF2-40B4-BE49-F238E27FC236}">
                <a16:creationId xmlns:a16="http://schemas.microsoft.com/office/drawing/2014/main" id="{2D61694E-25D4-48C5-9EDE-9EE72F162F25}"/>
              </a:ext>
            </a:extLst>
          </p:cNvPr>
          <p:cNvSpPr/>
          <p:nvPr/>
        </p:nvSpPr>
        <p:spPr>
          <a:xfrm>
            <a:off x="7839581" y="2736469"/>
            <a:ext cx="1087870" cy="1033708"/>
          </a:xfrm>
          <a:prstGeom prst="ellipse">
            <a:avLst/>
          </a:prstGeom>
          <a:solidFill>
            <a:srgbClr val="FFFFFF"/>
          </a:solidFill>
          <a:ln w="25400" cap="flat" cmpd="sng" algn="ctr">
            <a:solidFill>
              <a:srgbClr val="0065B0"/>
            </a:solidFill>
            <a:prstDash val="solid"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61" name="Google Shape;1185;p53">
            <a:extLst>
              <a:ext uri="{FF2B5EF4-FFF2-40B4-BE49-F238E27FC236}">
                <a16:creationId xmlns:a16="http://schemas.microsoft.com/office/drawing/2014/main" id="{64C8E31E-72E3-40A3-9F75-82E93436EC86}"/>
              </a:ext>
            </a:extLst>
          </p:cNvPr>
          <p:cNvSpPr/>
          <p:nvPr/>
        </p:nvSpPr>
        <p:spPr>
          <a:xfrm>
            <a:off x="7893839" y="4046257"/>
            <a:ext cx="1087870" cy="1033708"/>
          </a:xfrm>
          <a:prstGeom prst="ellipse">
            <a:avLst/>
          </a:prstGeom>
          <a:solidFill>
            <a:srgbClr val="FFFFFF"/>
          </a:solidFill>
          <a:ln w="25400" cap="flat" cmpd="sng" algn="ctr">
            <a:solidFill>
              <a:srgbClr val="0065B0"/>
            </a:solidFill>
            <a:prstDash val="solid"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62" name="Google Shape;1185;p53">
            <a:extLst>
              <a:ext uri="{FF2B5EF4-FFF2-40B4-BE49-F238E27FC236}">
                <a16:creationId xmlns:a16="http://schemas.microsoft.com/office/drawing/2014/main" id="{E0A26A0A-C71F-489A-A717-DECEFDF9B73B}"/>
              </a:ext>
            </a:extLst>
          </p:cNvPr>
          <p:cNvSpPr/>
          <p:nvPr/>
        </p:nvSpPr>
        <p:spPr>
          <a:xfrm>
            <a:off x="3576053" y="4048209"/>
            <a:ext cx="1087870" cy="1033708"/>
          </a:xfrm>
          <a:prstGeom prst="ellipse">
            <a:avLst/>
          </a:prstGeom>
          <a:solidFill>
            <a:srgbClr val="FFFFFF"/>
          </a:solidFill>
          <a:ln w="25400" cap="flat" cmpd="sng" algn="ctr">
            <a:solidFill>
              <a:srgbClr val="0065B0"/>
            </a:solidFill>
            <a:prstDash val="solid"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63" name="Google Shape;1185;p53">
            <a:extLst>
              <a:ext uri="{FF2B5EF4-FFF2-40B4-BE49-F238E27FC236}">
                <a16:creationId xmlns:a16="http://schemas.microsoft.com/office/drawing/2014/main" id="{A1B2D64E-D379-4DBE-B6A3-B7E560F56CAE}"/>
              </a:ext>
            </a:extLst>
          </p:cNvPr>
          <p:cNvSpPr/>
          <p:nvPr/>
        </p:nvSpPr>
        <p:spPr>
          <a:xfrm>
            <a:off x="4704866" y="4910010"/>
            <a:ext cx="1087870" cy="1033708"/>
          </a:xfrm>
          <a:prstGeom prst="ellipse">
            <a:avLst/>
          </a:prstGeom>
          <a:solidFill>
            <a:srgbClr val="FFFFFF"/>
          </a:solidFill>
          <a:ln w="25400" cap="flat" cmpd="sng" algn="ctr">
            <a:solidFill>
              <a:srgbClr val="0065B0"/>
            </a:solidFill>
            <a:prstDash val="solid"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64" name="Google Shape;1185;p53">
            <a:extLst>
              <a:ext uri="{FF2B5EF4-FFF2-40B4-BE49-F238E27FC236}">
                <a16:creationId xmlns:a16="http://schemas.microsoft.com/office/drawing/2014/main" id="{152BCF63-CFFF-46B9-909D-BB182EDBD565}"/>
              </a:ext>
            </a:extLst>
          </p:cNvPr>
          <p:cNvSpPr/>
          <p:nvPr/>
        </p:nvSpPr>
        <p:spPr>
          <a:xfrm>
            <a:off x="6624153" y="4925852"/>
            <a:ext cx="1087870" cy="1033708"/>
          </a:xfrm>
          <a:prstGeom prst="ellipse">
            <a:avLst/>
          </a:prstGeom>
          <a:solidFill>
            <a:srgbClr val="FFFFFF"/>
          </a:solidFill>
          <a:ln w="25400" cap="flat" cmpd="sng" algn="ctr">
            <a:solidFill>
              <a:srgbClr val="0065B0"/>
            </a:solidFill>
            <a:prstDash val="solid"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4B4B4B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4A12553-74FB-44D8-8EF6-31C39563DA44}"/>
              </a:ext>
            </a:extLst>
          </p:cNvPr>
          <p:cNvSpPr txBox="1"/>
          <p:nvPr/>
        </p:nvSpPr>
        <p:spPr>
          <a:xfrm>
            <a:off x="5660084" y="3569472"/>
            <a:ext cx="1468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kern="0" dirty="0">
                <a:solidFill>
                  <a:srgbClr val="FFF8E8"/>
                </a:solidFill>
                <a:latin typeface="Arial"/>
                <a:cs typeface="Arial"/>
                <a:sym typeface="Arial"/>
              </a:rPr>
              <a:t>Спортсмен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BEBF2FD-406F-4B75-B908-7D8DDC6193D7}"/>
              </a:ext>
            </a:extLst>
          </p:cNvPr>
          <p:cNvSpPr txBox="1"/>
          <p:nvPr/>
        </p:nvSpPr>
        <p:spPr>
          <a:xfrm>
            <a:off x="3588548" y="3084046"/>
            <a:ext cx="11713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sz="1600" kern="0" dirty="0">
                <a:solidFill>
                  <a:srgbClr val="005062"/>
                </a:solidFill>
                <a:latin typeface="Arial"/>
                <a:cs typeface="Arial"/>
                <a:sym typeface="Arial"/>
              </a:rPr>
              <a:t>Спонсоры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75FED18-3AD8-4587-94B5-1D64025006B3}"/>
              </a:ext>
            </a:extLst>
          </p:cNvPr>
          <p:cNvSpPr txBox="1"/>
          <p:nvPr/>
        </p:nvSpPr>
        <p:spPr>
          <a:xfrm>
            <a:off x="4704866" y="1955111"/>
            <a:ext cx="11083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sz="1600" kern="0" dirty="0">
                <a:solidFill>
                  <a:srgbClr val="005062"/>
                </a:solidFill>
                <a:latin typeface="Arial"/>
                <a:cs typeface="Arial"/>
                <a:sym typeface="Arial"/>
              </a:rPr>
              <a:t>Родители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C9B5D091-AADA-4966-A798-3FBCB278488A}"/>
              </a:ext>
            </a:extLst>
          </p:cNvPr>
          <p:cNvSpPr txBox="1"/>
          <p:nvPr/>
        </p:nvSpPr>
        <p:spPr>
          <a:xfrm>
            <a:off x="6751714" y="1948266"/>
            <a:ext cx="10332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sz="1600" kern="0" dirty="0">
                <a:solidFill>
                  <a:srgbClr val="005062"/>
                </a:solidFill>
                <a:latin typeface="Arial"/>
                <a:cs typeface="Arial"/>
                <a:sym typeface="Arial"/>
              </a:rPr>
              <a:t>Тренеры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87DACC3-DFC5-4554-B170-3E889A72CE2A}"/>
              </a:ext>
            </a:extLst>
          </p:cNvPr>
          <p:cNvSpPr txBox="1"/>
          <p:nvPr/>
        </p:nvSpPr>
        <p:spPr>
          <a:xfrm>
            <a:off x="7784990" y="3084046"/>
            <a:ext cx="1237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sz="1600" kern="0" dirty="0">
                <a:solidFill>
                  <a:srgbClr val="005062"/>
                </a:solidFill>
                <a:latin typeface="Arial"/>
                <a:cs typeface="Arial"/>
                <a:sym typeface="Arial"/>
              </a:rPr>
              <a:t>Соперники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011CD4AE-CB56-4C4D-B166-3E4E623CD348}"/>
              </a:ext>
            </a:extLst>
          </p:cNvPr>
          <p:cNvSpPr txBox="1"/>
          <p:nvPr/>
        </p:nvSpPr>
        <p:spPr>
          <a:xfrm>
            <a:off x="7996527" y="4359097"/>
            <a:ext cx="9712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sz="1600" kern="0" dirty="0">
                <a:solidFill>
                  <a:srgbClr val="005062"/>
                </a:solidFill>
                <a:latin typeface="Arial"/>
                <a:cs typeface="Arial"/>
                <a:sym typeface="Arial"/>
              </a:rPr>
              <a:t>Фанаты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487E987-F3FD-49F7-AD2D-552E050C638D}"/>
              </a:ext>
            </a:extLst>
          </p:cNvPr>
          <p:cNvSpPr txBox="1"/>
          <p:nvPr/>
        </p:nvSpPr>
        <p:spPr>
          <a:xfrm>
            <a:off x="6764366" y="5203623"/>
            <a:ext cx="8032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sz="1600" kern="0" dirty="0">
                <a:solidFill>
                  <a:srgbClr val="005062"/>
                </a:solidFill>
                <a:latin typeface="Arial"/>
                <a:cs typeface="Arial"/>
                <a:sym typeface="Arial"/>
              </a:rPr>
              <a:t>Врачи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7FF81014-FC16-4E79-B3DA-57B46730AEBB}"/>
              </a:ext>
            </a:extLst>
          </p:cNvPr>
          <p:cNvSpPr txBox="1"/>
          <p:nvPr/>
        </p:nvSpPr>
        <p:spPr>
          <a:xfrm>
            <a:off x="4584462" y="5180642"/>
            <a:ext cx="134914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ru-RU" sz="1250" kern="0" dirty="0">
                <a:solidFill>
                  <a:srgbClr val="005062"/>
                </a:solidFill>
                <a:latin typeface="Arial"/>
                <a:cs typeface="Arial"/>
                <a:sym typeface="Arial"/>
              </a:rPr>
              <a:t>Спортивные функционеры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8E90D76-38F6-45DA-94B7-B5D0BA73DC39}"/>
              </a:ext>
            </a:extLst>
          </p:cNvPr>
          <p:cNvSpPr txBox="1"/>
          <p:nvPr/>
        </p:nvSpPr>
        <p:spPr>
          <a:xfrm>
            <a:off x="3640137" y="4359097"/>
            <a:ext cx="8965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sz="1600" kern="0" dirty="0">
                <a:solidFill>
                  <a:srgbClr val="005062"/>
                </a:solidFill>
                <a:latin typeface="Arial"/>
                <a:cs typeface="Arial"/>
                <a:sym typeface="Arial"/>
              </a:rPr>
              <a:t>Агенты</a:t>
            </a:r>
          </a:p>
        </p:txBody>
      </p:sp>
      <p:cxnSp>
        <p:nvCxnSpPr>
          <p:cNvPr id="74" name="Прямая со стрелкой 73">
            <a:extLst>
              <a:ext uri="{FF2B5EF4-FFF2-40B4-BE49-F238E27FC236}">
                <a16:creationId xmlns:a16="http://schemas.microsoft.com/office/drawing/2014/main" id="{F2E3F61F-28CF-465B-B53F-2EC18E3EE6E0}"/>
              </a:ext>
            </a:extLst>
          </p:cNvPr>
          <p:cNvCxnSpPr>
            <a:cxnSpLocks/>
          </p:cNvCxnSpPr>
          <p:nvPr/>
        </p:nvCxnSpPr>
        <p:spPr>
          <a:xfrm>
            <a:off x="5506961" y="2689829"/>
            <a:ext cx="306246" cy="394217"/>
          </a:xfrm>
          <a:prstGeom prst="straightConnector1">
            <a:avLst/>
          </a:prstGeom>
          <a:noFill/>
          <a:ln w="76200" cap="flat" cmpd="sng" algn="ctr">
            <a:solidFill>
              <a:srgbClr val="005062"/>
            </a:solidFill>
            <a:prstDash val="solid"/>
            <a:tailEnd type="triangle"/>
          </a:ln>
          <a:effectLst/>
        </p:spPr>
      </p:cxnSp>
      <p:cxnSp>
        <p:nvCxnSpPr>
          <p:cNvPr id="75" name="Прямая со стрелкой 74">
            <a:extLst>
              <a:ext uri="{FF2B5EF4-FFF2-40B4-BE49-F238E27FC236}">
                <a16:creationId xmlns:a16="http://schemas.microsoft.com/office/drawing/2014/main" id="{FCA0BC20-AE1C-4A84-91B5-E321E7434C29}"/>
              </a:ext>
            </a:extLst>
          </p:cNvPr>
          <p:cNvCxnSpPr>
            <a:cxnSpLocks/>
          </p:cNvCxnSpPr>
          <p:nvPr/>
        </p:nvCxnSpPr>
        <p:spPr>
          <a:xfrm flipH="1">
            <a:off x="6704276" y="2648682"/>
            <a:ext cx="233782" cy="379869"/>
          </a:xfrm>
          <a:prstGeom prst="straightConnector1">
            <a:avLst/>
          </a:prstGeom>
          <a:noFill/>
          <a:ln w="76200" cap="flat" cmpd="sng" algn="ctr">
            <a:solidFill>
              <a:srgbClr val="005062"/>
            </a:solidFill>
            <a:prstDash val="solid"/>
            <a:tailEnd type="triangle"/>
          </a:ln>
          <a:effectLst/>
        </p:spPr>
      </p:cxnSp>
      <p:cxnSp>
        <p:nvCxnSpPr>
          <p:cNvPr id="76" name="Прямая со стрелкой 75">
            <a:extLst>
              <a:ext uri="{FF2B5EF4-FFF2-40B4-BE49-F238E27FC236}">
                <a16:creationId xmlns:a16="http://schemas.microsoft.com/office/drawing/2014/main" id="{FF3CE865-2E34-4C81-B174-073E5CF05D2D}"/>
              </a:ext>
            </a:extLst>
          </p:cNvPr>
          <p:cNvCxnSpPr>
            <a:cxnSpLocks/>
          </p:cNvCxnSpPr>
          <p:nvPr/>
        </p:nvCxnSpPr>
        <p:spPr>
          <a:xfrm>
            <a:off x="4788633" y="3362449"/>
            <a:ext cx="741014" cy="96387"/>
          </a:xfrm>
          <a:prstGeom prst="straightConnector1">
            <a:avLst/>
          </a:prstGeom>
          <a:noFill/>
          <a:ln w="76200" cap="flat" cmpd="sng" algn="ctr">
            <a:solidFill>
              <a:srgbClr val="005062"/>
            </a:solidFill>
            <a:prstDash val="solid"/>
            <a:tailEnd type="triangle"/>
          </a:ln>
          <a:effectLst/>
        </p:spPr>
      </p:cxnSp>
      <p:cxnSp>
        <p:nvCxnSpPr>
          <p:cNvPr id="77" name="Прямая со стрелкой 76">
            <a:extLst>
              <a:ext uri="{FF2B5EF4-FFF2-40B4-BE49-F238E27FC236}">
                <a16:creationId xmlns:a16="http://schemas.microsoft.com/office/drawing/2014/main" id="{E0406436-FAEE-4BA4-B902-7E9FCA1D0252}"/>
              </a:ext>
            </a:extLst>
          </p:cNvPr>
          <p:cNvCxnSpPr>
            <a:cxnSpLocks/>
          </p:cNvCxnSpPr>
          <p:nvPr/>
        </p:nvCxnSpPr>
        <p:spPr>
          <a:xfrm flipV="1">
            <a:off x="4728007" y="4233852"/>
            <a:ext cx="782113" cy="212484"/>
          </a:xfrm>
          <a:prstGeom prst="straightConnector1">
            <a:avLst/>
          </a:prstGeom>
          <a:noFill/>
          <a:ln w="76200" cap="flat" cmpd="sng" algn="ctr">
            <a:solidFill>
              <a:srgbClr val="005062"/>
            </a:solidFill>
            <a:prstDash val="solid"/>
            <a:tailEnd type="triangle"/>
          </a:ln>
          <a:effectLst/>
        </p:spPr>
      </p:cxnSp>
      <p:cxnSp>
        <p:nvCxnSpPr>
          <p:cNvPr id="78" name="Прямая со стрелкой 77">
            <a:extLst>
              <a:ext uri="{FF2B5EF4-FFF2-40B4-BE49-F238E27FC236}">
                <a16:creationId xmlns:a16="http://schemas.microsoft.com/office/drawing/2014/main" id="{B1F53D28-25F2-4A3E-A54D-15F4641938BE}"/>
              </a:ext>
            </a:extLst>
          </p:cNvPr>
          <p:cNvCxnSpPr>
            <a:cxnSpLocks/>
          </p:cNvCxnSpPr>
          <p:nvPr/>
        </p:nvCxnSpPr>
        <p:spPr>
          <a:xfrm flipV="1">
            <a:off x="5548724" y="4535220"/>
            <a:ext cx="364416" cy="397954"/>
          </a:xfrm>
          <a:prstGeom prst="straightConnector1">
            <a:avLst/>
          </a:prstGeom>
          <a:noFill/>
          <a:ln w="76200" cap="flat" cmpd="sng" algn="ctr">
            <a:solidFill>
              <a:srgbClr val="005062"/>
            </a:solidFill>
            <a:prstDash val="solid"/>
            <a:tailEnd type="triangle"/>
          </a:ln>
          <a:effectLst/>
        </p:spPr>
      </p:cxnSp>
      <p:cxnSp>
        <p:nvCxnSpPr>
          <p:cNvPr id="79" name="Прямая со стрелкой 78">
            <a:extLst>
              <a:ext uri="{FF2B5EF4-FFF2-40B4-BE49-F238E27FC236}">
                <a16:creationId xmlns:a16="http://schemas.microsoft.com/office/drawing/2014/main" id="{3F096B46-72D8-41C4-BE9F-3306CE84FBF4}"/>
              </a:ext>
            </a:extLst>
          </p:cNvPr>
          <p:cNvCxnSpPr>
            <a:cxnSpLocks/>
          </p:cNvCxnSpPr>
          <p:nvPr/>
        </p:nvCxnSpPr>
        <p:spPr>
          <a:xfrm flipH="1" flipV="1">
            <a:off x="6764366" y="4530506"/>
            <a:ext cx="173692" cy="395346"/>
          </a:xfrm>
          <a:prstGeom prst="straightConnector1">
            <a:avLst/>
          </a:prstGeom>
          <a:noFill/>
          <a:ln w="76200" cap="flat" cmpd="sng" algn="ctr">
            <a:solidFill>
              <a:srgbClr val="005062"/>
            </a:solidFill>
            <a:prstDash val="solid"/>
            <a:tailEnd type="triangle"/>
          </a:ln>
          <a:effectLst/>
        </p:spPr>
      </p:cxnSp>
      <p:cxnSp>
        <p:nvCxnSpPr>
          <p:cNvPr id="80" name="Прямая со стрелкой 79">
            <a:extLst>
              <a:ext uri="{FF2B5EF4-FFF2-40B4-BE49-F238E27FC236}">
                <a16:creationId xmlns:a16="http://schemas.microsoft.com/office/drawing/2014/main" id="{589FD56C-D054-47BA-A423-EEEB5EB7D70F}"/>
              </a:ext>
            </a:extLst>
          </p:cNvPr>
          <p:cNvCxnSpPr>
            <a:cxnSpLocks/>
          </p:cNvCxnSpPr>
          <p:nvPr/>
        </p:nvCxnSpPr>
        <p:spPr>
          <a:xfrm flipH="1" flipV="1">
            <a:off x="7204589" y="4054847"/>
            <a:ext cx="689250" cy="285247"/>
          </a:xfrm>
          <a:prstGeom prst="straightConnector1">
            <a:avLst/>
          </a:prstGeom>
          <a:noFill/>
          <a:ln w="76200" cap="flat" cmpd="sng" algn="ctr">
            <a:solidFill>
              <a:srgbClr val="005062"/>
            </a:solidFill>
            <a:prstDash val="solid"/>
            <a:tailEnd type="triangle"/>
          </a:ln>
          <a:effectLst/>
        </p:spPr>
      </p:cxnSp>
      <p:cxnSp>
        <p:nvCxnSpPr>
          <p:cNvPr id="81" name="Прямая со стрелкой 80">
            <a:extLst>
              <a:ext uri="{FF2B5EF4-FFF2-40B4-BE49-F238E27FC236}">
                <a16:creationId xmlns:a16="http://schemas.microsoft.com/office/drawing/2014/main" id="{46B2DABE-4B3C-438D-9A8E-5EC8C29C1BB2}"/>
              </a:ext>
            </a:extLst>
          </p:cNvPr>
          <p:cNvCxnSpPr>
            <a:cxnSpLocks/>
          </p:cNvCxnSpPr>
          <p:nvPr/>
        </p:nvCxnSpPr>
        <p:spPr>
          <a:xfrm flipH="1">
            <a:off x="7224901" y="3433398"/>
            <a:ext cx="614681" cy="165162"/>
          </a:xfrm>
          <a:prstGeom prst="straightConnector1">
            <a:avLst/>
          </a:prstGeom>
          <a:noFill/>
          <a:ln w="76200" cap="flat" cmpd="sng" algn="ctr">
            <a:solidFill>
              <a:srgbClr val="005062"/>
            </a:solidFill>
            <a:prstDash val="soli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537019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15" descr="image025">
            <a:extLst>
              <a:ext uri="{FF2B5EF4-FFF2-40B4-BE49-F238E27FC236}">
                <a16:creationId xmlns:a16="http://schemas.microsoft.com/office/drawing/2014/main" id="{53D01AEB-B9E7-4BFE-A32E-B91DDEA80A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25" y="1132227"/>
            <a:ext cx="2228850" cy="393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22">
            <a:extLst>
              <a:ext uri="{FF2B5EF4-FFF2-40B4-BE49-F238E27FC236}">
                <a16:creationId xmlns:a16="http://schemas.microsoft.com/office/drawing/2014/main" id="{D6DE3FE2-C506-492E-9105-108AB7FD8F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2404" y="248513"/>
            <a:ext cx="3690620" cy="625428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Кто в группе риска?</a:t>
            </a:r>
            <a:endParaRPr lang="ru-RU" sz="3200" dirty="0">
              <a:solidFill>
                <a:srgbClr val="44546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0" name="Group 17">
            <a:extLst>
              <a:ext uri="{FF2B5EF4-FFF2-40B4-BE49-F238E27FC236}">
                <a16:creationId xmlns:a16="http://schemas.microsoft.com/office/drawing/2014/main" id="{446279F2-5ECE-46AA-8F96-C9740F6785EC}"/>
              </a:ext>
            </a:extLst>
          </p:cNvPr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  <a:solidFill>
            <a:schemeClr val="accent1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1" name="Parallelogram 18">
              <a:extLst>
                <a:ext uri="{FF2B5EF4-FFF2-40B4-BE49-F238E27FC236}">
                  <a16:creationId xmlns:a16="http://schemas.microsoft.com/office/drawing/2014/main" id="{087D2A4B-0805-4DC7-A3E8-ED8D4C68DC9C}"/>
                </a:ext>
              </a:extLst>
            </p:cNvPr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2" name="Parallelogram 19">
              <a:extLst>
                <a:ext uri="{FF2B5EF4-FFF2-40B4-BE49-F238E27FC236}">
                  <a16:creationId xmlns:a16="http://schemas.microsoft.com/office/drawing/2014/main" id="{ACF14867-1F7C-4631-B8F8-FB22A7772467}"/>
                </a:ext>
              </a:extLst>
            </p:cNvPr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FEA4E6B7-6FEA-4777-9E2B-6AA6286E1B40}"/>
              </a:ext>
            </a:extLst>
          </p:cNvPr>
          <p:cNvSpPr txBox="1"/>
          <p:nvPr/>
        </p:nvSpPr>
        <p:spPr>
          <a:xfrm>
            <a:off x="4315763" y="1037613"/>
            <a:ext cx="6998500" cy="53983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ctr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Calibri"/>
                <a:sym typeface="Calibri"/>
              </a:rPr>
              <a:t>Ребенок может начать принимать запрещенные субстанции, если он:</a:t>
            </a:r>
          </a:p>
          <a:p>
            <a:pPr marL="0" marR="0" lvl="0" indent="0" defTabSz="91440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j-ea"/>
              <a:cs typeface="Calibri"/>
              <a:sym typeface="Calibri"/>
            </a:endParaRPr>
          </a:p>
          <a:p>
            <a:pPr marL="285750" marR="0" lvl="0" indent="-285750" defTabSz="91440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Calibri"/>
                <a:sym typeface="Calibri"/>
              </a:rPr>
              <a:t>недавно </a:t>
            </a:r>
            <a:r>
              <a:rPr kumimoji="0" lang="ru-RU" sz="1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Calibri"/>
                <a:sym typeface="Calibri"/>
              </a:rPr>
              <a:t>поменял спортивный клуб/круг общения 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Calibri"/>
                <a:sym typeface="Calibri"/>
              </a:rPr>
              <a:t>и попал в новую среду</a:t>
            </a:r>
          </a:p>
          <a:p>
            <a:pPr marL="285750" marR="0" lvl="0" indent="-285750" defTabSz="91440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Calibri"/>
                <a:sym typeface="Calibri"/>
              </a:rPr>
              <a:t>начал выступать на </a:t>
            </a:r>
            <a:r>
              <a:rPr kumimoji="0" lang="ru-RU" sz="1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Calibri"/>
                <a:sym typeface="Calibri"/>
              </a:rPr>
              <a:t>новом соревновательном уровне</a:t>
            </a:r>
          </a:p>
          <a:p>
            <a:pPr marL="285750" marR="0" lvl="0" indent="-285750" defTabSz="91440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Calibri"/>
                <a:sym typeface="Calibri"/>
              </a:rPr>
              <a:t>вернулся в спорт </a:t>
            </a:r>
            <a:r>
              <a:rPr kumimoji="0" lang="ru-RU" sz="1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Calibri"/>
                <a:sym typeface="Calibri"/>
              </a:rPr>
              <a:t>после травмы</a:t>
            </a:r>
          </a:p>
          <a:p>
            <a:pPr marL="285750" marR="0" lvl="0" indent="-285750" defTabSz="91440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Calibri"/>
                <a:sym typeface="Calibri"/>
              </a:rPr>
              <a:t>потерпел </a:t>
            </a:r>
            <a:r>
              <a:rPr kumimoji="0" lang="ru-RU" sz="1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Calibri"/>
                <a:sym typeface="Calibri"/>
              </a:rPr>
              <a:t>неудачу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Calibri"/>
                <a:sym typeface="Calibri"/>
              </a:rPr>
              <a:t> на последних соревнованиях</a:t>
            </a:r>
          </a:p>
          <a:p>
            <a:pPr marL="285750" marR="0" lvl="0" indent="-285750" defTabSz="91440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Calibri"/>
                <a:sym typeface="Calibri"/>
              </a:rPr>
              <a:t>находится под </a:t>
            </a:r>
            <a:r>
              <a:rPr kumimoji="0" lang="ru-RU" sz="1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Calibri"/>
                <a:sym typeface="Calibri"/>
              </a:rPr>
              <a:t>давлением 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Calibri"/>
                <a:sym typeface="Calibri"/>
              </a:rPr>
              <a:t>со стороны близких, которые ждут от него только победы</a:t>
            </a:r>
          </a:p>
          <a:p>
            <a:pPr marL="285750" marR="0" lvl="0" indent="-285750" defTabSz="91440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Calibri"/>
                <a:sym typeface="Calibri"/>
              </a:rPr>
              <a:t>не уверен 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Calibri"/>
                <a:sym typeface="Calibri"/>
              </a:rPr>
              <a:t>в себе </a:t>
            </a:r>
          </a:p>
          <a:p>
            <a:pPr marL="285750" marR="0" lvl="0" indent="-285750" defTabSz="91440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Calibri"/>
                <a:sym typeface="Calibri"/>
              </a:rPr>
              <a:t>вдохновляется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Calibri"/>
                <a:sym typeface="Calibri"/>
              </a:rPr>
              <a:t> </a:t>
            </a:r>
            <a:r>
              <a:rPr kumimoji="0" lang="ru-RU" sz="1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Calibri"/>
                <a:sym typeface="Calibri"/>
              </a:rPr>
              <a:t>спортсменом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Calibri"/>
                <a:sym typeface="Calibri"/>
              </a:rPr>
              <a:t>, нарушившим антидопинговые правила</a:t>
            </a:r>
            <a:endParaRPr kumimoji="0" lang="ru-RU" sz="1800" b="1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j-ea"/>
              <a:cs typeface="Calibri"/>
              <a:sym typeface="Calibri"/>
            </a:endParaRPr>
          </a:p>
          <a:p>
            <a:pPr marL="285750" marR="0" lvl="0" indent="-285750" defTabSz="91440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Calibri"/>
                <a:sym typeface="Calibri"/>
              </a:rPr>
              <a:t>считает, что </a:t>
            </a:r>
            <a:r>
              <a:rPr kumimoji="0" lang="ru-RU" sz="1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Calibri"/>
                <a:sym typeface="Calibri"/>
              </a:rPr>
              <a:t>допинг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Calibri"/>
                <a:sym typeface="Calibri"/>
              </a:rPr>
              <a:t> является </a:t>
            </a:r>
            <a:r>
              <a:rPr kumimoji="0" lang="ru-RU" sz="1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Calibri"/>
                <a:sym typeface="Calibri"/>
              </a:rPr>
              <a:t>неотъемлемой частью спорта</a:t>
            </a:r>
          </a:p>
          <a:p>
            <a:pPr marL="285750" marR="0" lvl="0" indent="-285750" defTabSz="91440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Calibri"/>
                <a:sym typeface="Calibri"/>
              </a:rPr>
              <a:t>пренебрегает рисками для здоровья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Calibri"/>
                <a:sym typeface="Calibri"/>
              </a:rPr>
              <a:t>, связанными с употреблением допинга</a:t>
            </a:r>
          </a:p>
        </p:txBody>
      </p:sp>
    </p:spTree>
    <p:extLst>
      <p:ext uri="{BB962C8B-B14F-4D97-AF65-F5344CB8AC3E}">
        <p14:creationId xmlns:p14="http://schemas.microsoft.com/office/powerpoint/2010/main" val="1028908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A9DF0DC-DCF2-4944-B1E9-63C2BFBEE05F}"/>
              </a:ext>
            </a:extLst>
          </p:cNvPr>
          <p:cNvSpPr/>
          <p:nvPr/>
        </p:nvSpPr>
        <p:spPr>
          <a:xfrm>
            <a:off x="4850986" y="433170"/>
            <a:ext cx="3007559" cy="939869"/>
          </a:xfrm>
          <a:prstGeom prst="rect">
            <a:avLst/>
          </a:prstGeom>
          <a:solidFill>
            <a:srgbClr val="00B0F0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j-ea"/>
              <a:cs typeface="Calibri"/>
              <a:sym typeface="Calibri"/>
            </a:endParaRPr>
          </a:p>
        </p:txBody>
      </p:sp>
      <p:grpSp>
        <p:nvGrpSpPr>
          <p:cNvPr id="815" name="Group 17"/>
          <p:cNvGrpSpPr/>
          <p:nvPr/>
        </p:nvGrpSpPr>
        <p:grpSpPr>
          <a:xfrm>
            <a:off x="-810212" y="5427405"/>
            <a:ext cx="2245756" cy="1430595"/>
            <a:chOff x="0" y="0"/>
            <a:chExt cx="2245755" cy="1430593"/>
          </a:xfrm>
          <a:solidFill>
            <a:srgbClr val="00B0F0"/>
          </a:solidFill>
        </p:grpSpPr>
        <p:sp>
          <p:nvSpPr>
            <p:cNvPr id="813" name="Parallelogram 18"/>
            <p:cNvSpPr/>
            <p:nvPr/>
          </p:nvSpPr>
          <p:spPr>
            <a:xfrm flipH="1">
              <a:off x="906776" y="321883"/>
              <a:ext cx="1338980" cy="1108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endParaRPr>
            </a:p>
          </p:txBody>
        </p:sp>
        <p:sp>
          <p:nvSpPr>
            <p:cNvPr id="814" name="Parallelogram 19"/>
            <p:cNvSpPr/>
            <p:nvPr/>
          </p:nvSpPr>
          <p:spPr>
            <a:xfrm flipH="1">
              <a:off x="-1" y="0"/>
              <a:ext cx="1338981" cy="1108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endParaRPr>
            </a:p>
          </p:txBody>
        </p:sp>
      </p:grpSp>
      <p:sp>
        <p:nvSpPr>
          <p:cNvPr id="821" name="Straight Connector 9"/>
          <p:cNvSpPr/>
          <p:nvPr/>
        </p:nvSpPr>
        <p:spPr>
          <a:xfrm flipH="1" flipV="1">
            <a:off x="4159133" y="3999319"/>
            <a:ext cx="3630151" cy="1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3FE41A-802E-4B63-BC97-8366F302FAD4}"/>
              </a:ext>
            </a:extLst>
          </p:cNvPr>
          <p:cNvSpPr txBox="1"/>
          <p:nvPr/>
        </p:nvSpPr>
        <p:spPr>
          <a:xfrm>
            <a:off x="506967" y="2360725"/>
            <a:ext cx="4982798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marR="0" lvl="0" indent="-28575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j-ea"/>
                <a:cs typeface="Calibri"/>
                <a:sym typeface="Calibri"/>
              </a:rPr>
              <a:t>научите ребенка уважать соперника и руководствоваться ценностями спорта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511DC6-CDE0-489D-9C3B-387BA0243CCD}"/>
              </a:ext>
            </a:extLst>
          </p:cNvPr>
          <p:cNvSpPr txBox="1"/>
          <p:nvPr/>
        </p:nvSpPr>
        <p:spPr>
          <a:xfrm>
            <a:off x="3070476" y="610719"/>
            <a:ext cx="6568580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j-ea"/>
                <a:cs typeface="Calibri"/>
                <a:sym typeface="Calibri"/>
              </a:rPr>
              <a:t>Роль родителей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6031342-B0C4-4EE5-89A7-2818CE6A6A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7453" y="1721975"/>
            <a:ext cx="4149902" cy="2334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32C6BCC-BCDA-4E56-B006-5F36651902E2}"/>
              </a:ext>
            </a:extLst>
          </p:cNvPr>
          <p:cNvSpPr txBox="1"/>
          <p:nvPr/>
        </p:nvSpPr>
        <p:spPr>
          <a:xfrm>
            <a:off x="6817453" y="5166479"/>
            <a:ext cx="4826466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marR="0" lvl="0" indent="-28575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j-ea"/>
                <a:cs typeface="Calibri"/>
                <a:sym typeface="Calibri"/>
              </a:rPr>
              <a:t>формируйте позитивное отношение к спорту и тренировочному процессу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74CD1410-0389-4EA5-9413-CD989525A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403" y="4056295"/>
            <a:ext cx="3518091" cy="2621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703224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5" name="Group 17"/>
          <p:cNvGrpSpPr/>
          <p:nvPr/>
        </p:nvGrpSpPr>
        <p:grpSpPr>
          <a:xfrm>
            <a:off x="-810212" y="5427405"/>
            <a:ext cx="2245756" cy="1430595"/>
            <a:chOff x="0" y="0"/>
            <a:chExt cx="2245755" cy="1430593"/>
          </a:xfrm>
          <a:solidFill>
            <a:srgbClr val="00B0F0"/>
          </a:solidFill>
        </p:grpSpPr>
        <p:sp>
          <p:nvSpPr>
            <p:cNvPr id="813" name="Parallelogram 18"/>
            <p:cNvSpPr/>
            <p:nvPr/>
          </p:nvSpPr>
          <p:spPr>
            <a:xfrm flipH="1">
              <a:off x="906776" y="321883"/>
              <a:ext cx="1338980" cy="1108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endParaRPr>
            </a:p>
          </p:txBody>
        </p:sp>
        <p:sp>
          <p:nvSpPr>
            <p:cNvPr id="814" name="Parallelogram 19"/>
            <p:cNvSpPr/>
            <p:nvPr/>
          </p:nvSpPr>
          <p:spPr>
            <a:xfrm flipH="1">
              <a:off x="-1" y="0"/>
              <a:ext cx="1338981" cy="1108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endParaRPr>
            </a:p>
          </p:txBody>
        </p:sp>
      </p:grpSp>
      <p:sp>
        <p:nvSpPr>
          <p:cNvPr id="819" name="https://rusada.ru/"/>
          <p:cNvSpPr txBox="1"/>
          <p:nvPr/>
        </p:nvSpPr>
        <p:spPr>
          <a:xfrm>
            <a:off x="612250" y="194186"/>
            <a:ext cx="2035835" cy="2923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tIns="45719" rIns="45719" bIns="45719" numCol="1" anchor="ctr">
            <a:spAutoFit/>
          </a:bodyPr>
          <a:lstStyle>
            <a:lvl1pPr algn="ctr">
              <a:defRPr sz="1300" spc="300">
                <a:solidFill>
                  <a:srgbClr val="FFFFFF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t>https://rusda.ru/</a:t>
            </a:r>
          </a:p>
        </p:txBody>
      </p:sp>
      <p:sp>
        <p:nvSpPr>
          <p:cNvPr id="821" name="Straight Connector 9"/>
          <p:cNvSpPr/>
          <p:nvPr/>
        </p:nvSpPr>
        <p:spPr>
          <a:xfrm flipH="1" flipV="1">
            <a:off x="4159133" y="3999319"/>
            <a:ext cx="3630151" cy="1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3FE41A-802E-4B63-BC97-8366F302FAD4}"/>
              </a:ext>
            </a:extLst>
          </p:cNvPr>
          <p:cNvSpPr txBox="1"/>
          <p:nvPr/>
        </p:nvSpPr>
        <p:spPr>
          <a:xfrm>
            <a:off x="7022612" y="1701607"/>
            <a:ext cx="7566870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marR="0" lvl="0" indent="-28575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j-ea"/>
                <a:cs typeface="Calibri"/>
                <a:sym typeface="Calibri"/>
              </a:rPr>
              <a:t>будьте примером для подражания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511DC6-CDE0-489D-9C3B-387BA0243CCD}"/>
              </a:ext>
            </a:extLst>
          </p:cNvPr>
          <p:cNvSpPr txBox="1"/>
          <p:nvPr/>
        </p:nvSpPr>
        <p:spPr>
          <a:xfrm>
            <a:off x="3133287" y="764671"/>
            <a:ext cx="6568580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j-ea"/>
                <a:cs typeface="Calibri"/>
                <a:sym typeface="Calibri"/>
              </a:rPr>
              <a:t>Роль родителей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CB3297-BA08-4BE4-9608-EF867072B705}"/>
              </a:ext>
            </a:extLst>
          </p:cNvPr>
          <p:cNvSpPr txBox="1"/>
          <p:nvPr/>
        </p:nvSpPr>
        <p:spPr>
          <a:xfrm>
            <a:off x="1519072" y="4813145"/>
            <a:ext cx="5880683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marR="0" lvl="0" indent="-28575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j-ea"/>
                <a:cs typeface="Calibri"/>
                <a:sym typeface="Calibri"/>
              </a:rPr>
              <a:t>грамотно расставляйте перед ребенком приоритеты 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30F42839-522B-473E-84B4-196A393EC6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20"/>
          <a:stretch/>
        </p:blipFill>
        <p:spPr bwMode="auto">
          <a:xfrm>
            <a:off x="1690441" y="640640"/>
            <a:ext cx="3998425" cy="3645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Top view world heart day concept Free Photo">
            <a:extLst>
              <a:ext uri="{FF2B5EF4-FFF2-40B4-BE49-F238E27FC236}">
                <a16:creationId xmlns:a16="http://schemas.microsoft.com/office/drawing/2014/main" id="{A9D0390F-6974-445C-9642-5F889E7F55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494" y="3287913"/>
            <a:ext cx="3248204" cy="3248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770773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5" name="Group 17"/>
          <p:cNvGrpSpPr/>
          <p:nvPr/>
        </p:nvGrpSpPr>
        <p:grpSpPr>
          <a:xfrm>
            <a:off x="-810212" y="5427405"/>
            <a:ext cx="2245756" cy="1430595"/>
            <a:chOff x="0" y="0"/>
            <a:chExt cx="2245755" cy="1430593"/>
          </a:xfrm>
          <a:solidFill>
            <a:srgbClr val="00B0F0"/>
          </a:solidFill>
        </p:grpSpPr>
        <p:sp>
          <p:nvSpPr>
            <p:cNvPr id="813" name="Parallelogram 18"/>
            <p:cNvSpPr/>
            <p:nvPr/>
          </p:nvSpPr>
          <p:spPr>
            <a:xfrm flipH="1">
              <a:off x="906776" y="321883"/>
              <a:ext cx="1338980" cy="1108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endParaRPr>
            </a:p>
          </p:txBody>
        </p:sp>
        <p:sp>
          <p:nvSpPr>
            <p:cNvPr id="814" name="Parallelogram 19"/>
            <p:cNvSpPr/>
            <p:nvPr/>
          </p:nvSpPr>
          <p:spPr>
            <a:xfrm flipH="1">
              <a:off x="-1" y="0"/>
              <a:ext cx="1338981" cy="11087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1778" y="0"/>
                  </a:lnTo>
                  <a:lnTo>
                    <a:pt x="21600" y="0"/>
                  </a:lnTo>
                  <a:lnTo>
                    <a:pt x="9822" y="2160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FFFFFF"/>
                  </a:solidFill>
                </a:defRPr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endParaRPr>
            </a:p>
          </p:txBody>
        </p:sp>
      </p:grpSp>
      <p:sp>
        <p:nvSpPr>
          <p:cNvPr id="821" name="Straight Connector 9"/>
          <p:cNvSpPr/>
          <p:nvPr/>
        </p:nvSpPr>
        <p:spPr>
          <a:xfrm flipH="1" flipV="1">
            <a:off x="4159133" y="3999319"/>
            <a:ext cx="3630151" cy="1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3FE41A-802E-4B63-BC97-8366F302FAD4}"/>
              </a:ext>
            </a:extLst>
          </p:cNvPr>
          <p:cNvSpPr txBox="1"/>
          <p:nvPr/>
        </p:nvSpPr>
        <p:spPr>
          <a:xfrm>
            <a:off x="549740" y="1447749"/>
            <a:ext cx="6438552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marR="0" lvl="0" indent="-28575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j-ea"/>
                <a:cs typeface="Calibri"/>
                <a:sym typeface="Calibri"/>
              </a:rPr>
              <a:t>как можно больше разговаривайте с ребенком, завоюйте его доверие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511DC6-CDE0-489D-9C3B-387BA0243CCD}"/>
              </a:ext>
            </a:extLst>
          </p:cNvPr>
          <p:cNvSpPr txBox="1"/>
          <p:nvPr/>
        </p:nvSpPr>
        <p:spPr>
          <a:xfrm>
            <a:off x="3133287" y="764671"/>
            <a:ext cx="6568580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j-ea"/>
                <a:cs typeface="Calibri"/>
                <a:sym typeface="Calibri"/>
              </a:rPr>
              <a:t>Роль родителей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2C7C37-4F61-49E9-9D61-EB6C511536A7}"/>
              </a:ext>
            </a:extLst>
          </p:cNvPr>
          <p:cNvSpPr txBox="1"/>
          <p:nvPr/>
        </p:nvSpPr>
        <p:spPr>
          <a:xfrm>
            <a:off x="5597946" y="4626009"/>
            <a:ext cx="6115574" cy="1015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marR="0" lvl="0" indent="-28575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j-ea"/>
                <a:cs typeface="Calibri"/>
                <a:sym typeface="Calibri"/>
              </a:rPr>
              <a:t>обращайте внимание на любые изменения, происходящие с Вашим ребенком, и оперативно реагируйте на них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EDE58AB-41FF-4F06-AF87-1A55B3DD4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6300" y="678376"/>
            <a:ext cx="4476313" cy="298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041155B7-07F7-4315-B550-BDD252FC05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545" y="3748966"/>
            <a:ext cx="3856701" cy="2412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28847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1">
            <a:extLst>
              <a:ext uri="{FF2B5EF4-FFF2-40B4-BE49-F238E27FC236}">
                <a16:creationId xmlns:a16="http://schemas.microsoft.com/office/drawing/2014/main" id="{253AB63E-6078-454A-BB06-951A037E25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847" y="4390100"/>
            <a:ext cx="3991083" cy="2003625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Знаете ли вы, что ест и пьет ребенок?</a:t>
            </a:r>
            <a:endParaRPr lang="ru-RU" sz="36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DD5BDB5-905F-442E-A343-6109677CE0A0}"/>
              </a:ext>
            </a:extLst>
          </p:cNvPr>
          <p:cNvSpPr/>
          <p:nvPr/>
        </p:nvSpPr>
        <p:spPr>
          <a:xfrm>
            <a:off x="5262268" y="1564330"/>
            <a:ext cx="6811107" cy="3577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Ваше правильное питание – пример для ребенка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Формируйте у ребенка здоровые пищевые привычки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Приучите ребенка читать состав продуктов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Покажите, на что стоит обращать внимание при чтении этикеток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Подберите ребенку подходящий рацион питания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Планируйте рацион ребенка на день заранее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Постарайтесь организовать питание ребенка таким образом, чтобы он не ощущал приступы голода (именно в такие моменты ребенок чаще всего прибегает к неправильным перекусам)</a:t>
            </a:r>
          </a:p>
        </p:txBody>
      </p:sp>
      <p:pic>
        <p:nvPicPr>
          <p:cNvPr id="5122" name="Рисунок 2" descr="image002">
            <a:extLst>
              <a:ext uri="{FF2B5EF4-FFF2-40B4-BE49-F238E27FC236}">
                <a16:creationId xmlns:a16="http://schemas.microsoft.com/office/drawing/2014/main" id="{75FF0514-960E-4417-B4AD-EC1ABED80D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85" y="996288"/>
            <a:ext cx="4853069" cy="285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22">
            <a:extLst>
              <a:ext uri="{FF2B5EF4-FFF2-40B4-BE49-F238E27FC236}">
                <a16:creationId xmlns:a16="http://schemas.microsoft.com/office/drawing/2014/main" id="{D6DE3FE2-C506-492E-9105-108AB7FD8F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9798" y="151561"/>
            <a:ext cx="3690620" cy="625428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Родители! </a:t>
            </a:r>
            <a:endParaRPr lang="ru-RU" sz="32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1" name="Group 17">
            <a:extLst>
              <a:ext uri="{FF2B5EF4-FFF2-40B4-BE49-F238E27FC236}">
                <a16:creationId xmlns:a16="http://schemas.microsoft.com/office/drawing/2014/main" id="{E771614B-4A09-4B50-8901-7AE8EAD6BBB2}"/>
              </a:ext>
            </a:extLst>
          </p:cNvPr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  <a:solidFill>
            <a:srgbClr val="00B0F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Parallelogram 18">
              <a:extLst>
                <a:ext uri="{FF2B5EF4-FFF2-40B4-BE49-F238E27FC236}">
                  <a16:creationId xmlns:a16="http://schemas.microsoft.com/office/drawing/2014/main" id="{C846E2B4-46DE-4065-AB0C-2CACE7F9981E}"/>
                </a:ext>
              </a:extLst>
            </p:cNvPr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3" name="Parallelogram 19">
              <a:extLst>
                <a:ext uri="{FF2B5EF4-FFF2-40B4-BE49-F238E27FC236}">
                  <a16:creationId xmlns:a16="http://schemas.microsoft.com/office/drawing/2014/main" id="{BADCC199-860F-4B98-BDE4-84BD203CFB7F}"/>
                </a:ext>
              </a:extLst>
            </p:cNvPr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</p:spTree>
    <p:extLst>
      <p:ext uri="{BB962C8B-B14F-4D97-AF65-F5344CB8AC3E}">
        <p14:creationId xmlns:p14="http://schemas.microsoft.com/office/powerpoint/2010/main" val="26791110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2">
            <a:extLst>
              <a:ext uri="{FF2B5EF4-FFF2-40B4-BE49-F238E27FC236}">
                <a16:creationId xmlns:a16="http://schemas.microsoft.com/office/drawing/2014/main" id="{96FC0E94-8C1E-464C-8891-F213A7D170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1508" y="1618769"/>
            <a:ext cx="8789491" cy="3985706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endParaRPr lang="ru-RU" sz="20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обращайте внимание на окружение спортсмена (друзья, родители)</a:t>
            </a:r>
            <a:endParaRPr lang="ru-RU" sz="20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endParaRPr lang="ru-RU" sz="20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внимательно следите за психологическим состоянием спортсмена</a:t>
            </a:r>
            <a:endParaRPr lang="ru-RU" sz="20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endParaRPr lang="ru-RU" sz="20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важно, чтобы неудачи рассматривались как возможности дальнейшего развития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endParaRPr lang="ru-RU" sz="20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научите спортсмена соблюдать спортивный режим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endParaRPr lang="ru-RU" sz="20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20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оддерживайте спортсмена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42" name="Рисунок 20" descr="image030">
            <a:extLst>
              <a:ext uri="{FF2B5EF4-FFF2-40B4-BE49-F238E27FC236}">
                <a16:creationId xmlns:a16="http://schemas.microsoft.com/office/drawing/2014/main" id="{6CAB45A2-BC1E-41CB-87A9-76FE2FB778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060" y="1595076"/>
            <a:ext cx="776255" cy="776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Рисунок 21" descr="image031">
            <a:extLst>
              <a:ext uri="{FF2B5EF4-FFF2-40B4-BE49-F238E27FC236}">
                <a16:creationId xmlns:a16="http://schemas.microsoft.com/office/drawing/2014/main" id="{72BC0054-39F8-48E3-B261-F35FA2BCE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219" y="2457323"/>
            <a:ext cx="710471" cy="710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Рисунок 22" descr="image032">
            <a:extLst>
              <a:ext uri="{FF2B5EF4-FFF2-40B4-BE49-F238E27FC236}">
                <a16:creationId xmlns:a16="http://schemas.microsoft.com/office/drawing/2014/main" id="{EDD74C58-D029-4D34-88AB-A3E980B4A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060" y="3271545"/>
            <a:ext cx="776255" cy="776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Рисунок 23" descr="image033">
            <a:extLst>
              <a:ext uri="{FF2B5EF4-FFF2-40B4-BE49-F238E27FC236}">
                <a16:creationId xmlns:a16="http://schemas.microsoft.com/office/drawing/2014/main" id="{28F3CDCD-DFD0-4153-A5FB-659E0E642D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803" y="4167726"/>
            <a:ext cx="776255" cy="776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Рисунок 24" descr="image034">
            <a:extLst>
              <a:ext uri="{FF2B5EF4-FFF2-40B4-BE49-F238E27FC236}">
                <a16:creationId xmlns:a16="http://schemas.microsoft.com/office/drawing/2014/main" id="{AB41E4C7-DA0C-40AB-9C18-A21E4F33BF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803" y="5216348"/>
            <a:ext cx="776255" cy="776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22">
            <a:extLst>
              <a:ext uri="{FF2B5EF4-FFF2-40B4-BE49-F238E27FC236}">
                <a16:creationId xmlns:a16="http://schemas.microsoft.com/office/drawing/2014/main" id="{D6DE3FE2-C506-492E-9105-108AB7FD8F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0475" y="252709"/>
            <a:ext cx="3690620" cy="625428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Тренеры! </a:t>
            </a:r>
            <a:endParaRPr lang="ru-RU" sz="3200" dirty="0">
              <a:solidFill>
                <a:srgbClr val="44546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3" name="Group 17">
            <a:extLst>
              <a:ext uri="{FF2B5EF4-FFF2-40B4-BE49-F238E27FC236}">
                <a16:creationId xmlns:a16="http://schemas.microsoft.com/office/drawing/2014/main" id="{184A2574-05E5-4727-ADC6-4DD4E308517E}"/>
              </a:ext>
            </a:extLst>
          </p:cNvPr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  <a:solidFill>
            <a:srgbClr val="00B0F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4" name="Parallelogram 18">
              <a:extLst>
                <a:ext uri="{FF2B5EF4-FFF2-40B4-BE49-F238E27FC236}">
                  <a16:creationId xmlns:a16="http://schemas.microsoft.com/office/drawing/2014/main" id="{8C9CB8F4-F2BC-4704-9994-F1A67441B0F1}"/>
                </a:ext>
              </a:extLst>
            </p:cNvPr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5" name="Parallelogram 19">
              <a:extLst>
                <a:ext uri="{FF2B5EF4-FFF2-40B4-BE49-F238E27FC236}">
                  <a16:creationId xmlns:a16="http://schemas.microsoft.com/office/drawing/2014/main" id="{E951AC87-DEF6-471B-A216-6DFB6108323B}"/>
                </a:ext>
              </a:extLst>
            </p:cNvPr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</p:spTree>
    <p:extLst>
      <p:ext uri="{BB962C8B-B14F-4D97-AF65-F5344CB8AC3E}">
        <p14:creationId xmlns:p14="http://schemas.microsoft.com/office/powerpoint/2010/main" val="658036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469A1D8-FD0F-4C00-9FCF-F2508142A354}"/>
              </a:ext>
            </a:extLst>
          </p:cNvPr>
          <p:cNvSpPr/>
          <p:nvPr/>
        </p:nvSpPr>
        <p:spPr>
          <a:xfrm>
            <a:off x="4805981" y="1058600"/>
            <a:ext cx="6459426" cy="4396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sz="2800" b="1" dirty="0">
                <a:solidFill>
                  <a:srgbClr val="44546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ВАЖНО ПОМНИТЬ</a:t>
            </a:r>
          </a:p>
          <a:p>
            <a:pPr algn="just">
              <a:spcAft>
                <a:spcPts val="1000"/>
              </a:spcAft>
            </a:pP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Дети и подростки копируют поведение, свидетелями которого они являются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Яркие примеры для них – люди, которых они уважают</a:t>
            </a:r>
          </a:p>
          <a:p>
            <a:pPr algn="just">
              <a:spcAft>
                <a:spcPts val="1000"/>
              </a:spcAft>
            </a:pP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Сильная антидопинговая позиция тренера - мощный сдерживающий фактор </a:t>
            </a:r>
          </a:p>
          <a:p>
            <a:pPr algn="just">
              <a:spcAft>
                <a:spcPts val="1000"/>
              </a:spcAft>
            </a:pP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Чтобы уберечь от использования допинга</a:t>
            </a:r>
            <a:r>
              <a:rPr lang="en-US" sz="20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 спорте, тренеру нужно создать среду, свободную от допинга</a:t>
            </a:r>
          </a:p>
          <a:p>
            <a:pPr algn="just">
              <a:spcAft>
                <a:spcPts val="1000"/>
              </a:spcAft>
            </a:pP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Тренеру необходимо быть особенно внимательным к ситуациям, когда спортсмен наиболее уязвим к нарушению антидопинговых правил</a:t>
            </a:r>
          </a:p>
        </p:txBody>
      </p:sp>
      <p:pic>
        <p:nvPicPr>
          <p:cNvPr id="11" name="Рисунок 1" descr="image001">
            <a:extLst>
              <a:ext uri="{FF2B5EF4-FFF2-40B4-BE49-F238E27FC236}">
                <a16:creationId xmlns:a16="http://schemas.microsoft.com/office/drawing/2014/main" id="{178C9274-ADD8-48B4-944E-70255F4E56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141" y="385732"/>
            <a:ext cx="3429000" cy="549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17">
            <a:extLst>
              <a:ext uri="{FF2B5EF4-FFF2-40B4-BE49-F238E27FC236}">
                <a16:creationId xmlns:a16="http://schemas.microsoft.com/office/drawing/2014/main" id="{D6832E8F-6438-4703-81A0-A3EE8D1B176F}"/>
              </a:ext>
            </a:extLst>
          </p:cNvPr>
          <p:cNvGrpSpPr/>
          <p:nvPr/>
        </p:nvGrpSpPr>
        <p:grpSpPr>
          <a:xfrm flipH="1">
            <a:off x="-409892" y="5559773"/>
            <a:ext cx="2245756" cy="1430594"/>
            <a:chOff x="10420350" y="5334000"/>
            <a:chExt cx="2524125" cy="1524000"/>
          </a:xfrm>
          <a:solidFill>
            <a:srgbClr val="00B0F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Parallelogram 18">
              <a:extLst>
                <a:ext uri="{FF2B5EF4-FFF2-40B4-BE49-F238E27FC236}">
                  <a16:creationId xmlns:a16="http://schemas.microsoft.com/office/drawing/2014/main" id="{7805B3ED-F447-4625-9FF0-B36336FB37A0}"/>
                </a:ext>
              </a:extLst>
            </p:cNvPr>
            <p:cNvSpPr/>
            <p:nvPr/>
          </p:nvSpPr>
          <p:spPr>
            <a:xfrm>
              <a:off x="10420350" y="5676900"/>
              <a:ext cx="1504950" cy="1181100"/>
            </a:xfrm>
            <a:prstGeom prst="parallelogram">
              <a:avLst>
                <a:gd name="adj" fmla="val 658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9" name="Parallelogram 19">
              <a:extLst>
                <a:ext uri="{FF2B5EF4-FFF2-40B4-BE49-F238E27FC236}">
                  <a16:creationId xmlns:a16="http://schemas.microsoft.com/office/drawing/2014/main" id="{09AC1188-C84A-485A-AF39-0556015F505A}"/>
                </a:ext>
              </a:extLst>
            </p:cNvPr>
            <p:cNvSpPr/>
            <p:nvPr/>
          </p:nvSpPr>
          <p:spPr>
            <a:xfrm>
              <a:off x="11439525" y="5334000"/>
              <a:ext cx="1504950" cy="1181100"/>
            </a:xfrm>
            <a:prstGeom prst="parallelogram">
              <a:avLst>
                <a:gd name="adj" fmla="val 658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</p:spTree>
    <p:extLst>
      <p:ext uri="{BB962C8B-B14F-4D97-AF65-F5344CB8AC3E}">
        <p14:creationId xmlns:p14="http://schemas.microsoft.com/office/powerpoint/2010/main" val="22880189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10100</TotalTime>
  <Words>748</Words>
  <Application>Microsoft Office PowerPoint</Application>
  <PresentationFormat>Широкоэкранный</PresentationFormat>
  <Paragraphs>131</Paragraphs>
  <Slides>19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Arial</vt:lpstr>
      <vt:lpstr>Calibri</vt:lpstr>
      <vt:lpstr>Calibri Light</vt:lpstr>
      <vt:lpstr>Helvetica</vt:lpstr>
      <vt:lpstr>Symbol</vt:lpstr>
      <vt:lpstr>Wingdings</vt:lpstr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Пахноцкая Маргарита Андреевна</dc:creator>
  <cp:lastModifiedBy>Капанадзе Елизавета Петровна</cp:lastModifiedBy>
  <cp:revision>306</cp:revision>
  <cp:lastPrinted>2018-08-31T14:19:57Z</cp:lastPrinted>
  <dcterms:created xsi:type="dcterms:W3CDTF">2017-03-17T08:47:41Z</dcterms:created>
  <dcterms:modified xsi:type="dcterms:W3CDTF">2021-09-09T11:50:03Z</dcterms:modified>
</cp:coreProperties>
</file>